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1"/>
  </p:notesMasterIdLst>
  <p:sldIdLst>
    <p:sldId id="256" r:id="rId5"/>
    <p:sldId id="66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94" r:id="rId26"/>
    <p:sldId id="295" r:id="rId27"/>
    <p:sldId id="285" r:id="rId28"/>
    <p:sldId id="286" r:id="rId29"/>
    <p:sldId id="288" r:id="rId30"/>
    <p:sldId id="289" r:id="rId31"/>
    <p:sldId id="290" r:id="rId32"/>
    <p:sldId id="292" r:id="rId33"/>
    <p:sldId id="296" r:id="rId34"/>
    <p:sldId id="297" r:id="rId35"/>
    <p:sldId id="659" r:id="rId36"/>
    <p:sldId id="276" r:id="rId37"/>
    <p:sldId id="278" r:id="rId38"/>
    <p:sldId id="284" r:id="rId39"/>
    <p:sldId id="277" r:id="rId40"/>
    <p:sldId id="660" r:id="rId41"/>
    <p:sldId id="661" r:id="rId42"/>
    <p:sldId id="279" r:id="rId43"/>
    <p:sldId id="280" r:id="rId44"/>
    <p:sldId id="281" r:id="rId45"/>
    <p:sldId id="282" r:id="rId46"/>
    <p:sldId id="641" r:id="rId47"/>
    <p:sldId id="628" r:id="rId48"/>
    <p:sldId id="629" r:id="rId49"/>
    <p:sldId id="630" r:id="rId50"/>
    <p:sldId id="631" r:id="rId51"/>
    <p:sldId id="642" r:id="rId52"/>
    <p:sldId id="643" r:id="rId53"/>
    <p:sldId id="633" r:id="rId54"/>
    <p:sldId id="645" r:id="rId55"/>
    <p:sldId id="648" r:id="rId56"/>
    <p:sldId id="650" r:id="rId57"/>
    <p:sldId id="651" r:id="rId58"/>
    <p:sldId id="652" r:id="rId59"/>
    <p:sldId id="653" r:id="rId60"/>
    <p:sldId id="654" r:id="rId61"/>
    <p:sldId id="655" r:id="rId62"/>
    <p:sldId id="656" r:id="rId63"/>
    <p:sldId id="657" r:id="rId64"/>
    <p:sldId id="658" r:id="rId65"/>
    <p:sldId id="646" r:id="rId66"/>
    <p:sldId id="634" r:id="rId67"/>
    <p:sldId id="635" r:id="rId68"/>
    <p:sldId id="636" r:id="rId69"/>
    <p:sldId id="64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66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94"/>
            <p14:sldId id="295"/>
            <p14:sldId id="285"/>
            <p14:sldId id="286"/>
            <p14:sldId id="288"/>
            <p14:sldId id="289"/>
            <p14:sldId id="290"/>
            <p14:sldId id="292"/>
            <p14:sldId id="296"/>
            <p14:sldId id="297"/>
            <p14:sldId id="659"/>
            <p14:sldId id="276"/>
            <p14:sldId id="278"/>
            <p14:sldId id="284"/>
            <p14:sldId id="277"/>
            <p14:sldId id="660"/>
            <p14:sldId id="661"/>
            <p14:sldId id="279"/>
            <p14:sldId id="280"/>
            <p14:sldId id="281"/>
            <p14:sldId id="282"/>
            <p14:sldId id="641"/>
            <p14:sldId id="628"/>
            <p14:sldId id="629"/>
            <p14:sldId id="630"/>
            <p14:sldId id="631"/>
            <p14:sldId id="642"/>
            <p14:sldId id="643"/>
            <p14:sldId id="633"/>
            <p14:sldId id="645"/>
            <p14:sldId id="648"/>
            <p14:sldId id="650"/>
            <p14:sldId id="651"/>
            <p14:sldId id="652"/>
            <p14:sldId id="653"/>
            <p14:sldId id="654"/>
            <p14:sldId id="655"/>
            <p14:sldId id="656"/>
            <p14:sldId id="657"/>
            <p14:sldId id="658"/>
            <p14:sldId id="646"/>
            <p14:sldId id="634"/>
            <p14:sldId id="635"/>
            <p14:sldId id="636"/>
            <p14:sldId id="6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2DA"/>
    <a:srgbClr val="AEB785"/>
    <a:srgbClr val="D2B4A6"/>
    <a:srgbClr val="734F29"/>
    <a:srgbClr val="D24726"/>
    <a:srgbClr val="DD462F"/>
    <a:srgbClr val="EFD5A2"/>
    <a:srgbClr val="3B3026"/>
    <a:srgbClr val="ECE1CA"/>
    <a:srgbClr val="795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0EF9055-3CC1-48CD-A2B3-2623C780B58C}" type="datetime1">
              <a:rPr lang="en-US" smtClean="0"/>
              <a:t>9/9/2020</a:t>
            </a:fld>
            <a:endParaRPr lang="en-US"/>
          </a:p>
        </p:txBody>
      </p:sp>
      <p:sp>
        <p:nvSpPr>
          <p:cNvPr id="5" name="Footer Placeholder 4"/>
          <p:cNvSpPr>
            <a:spLocks noGrp="1"/>
          </p:cNvSpPr>
          <p:nvPr>
            <p:ph type="ftr" sz="quarter" idx="11"/>
          </p:nvPr>
        </p:nvSpPr>
        <p:spPr/>
        <p:txBody>
          <a:bodyPr/>
          <a:lstStyle/>
          <a:p>
            <a:r>
              <a:rPr lang="en-US"/>
              <a:t>BA Sabarish and Nalinadevi K</a:t>
            </a:r>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6A942C-5760-4537-94A2-A55E6A8F0ADC}" type="datetime1">
              <a:rPr lang="en-US" smtClean="0"/>
              <a:t>9/9/2020</a:t>
            </a:fld>
            <a:endParaRPr lang="en-US"/>
          </a:p>
        </p:txBody>
      </p:sp>
      <p:sp>
        <p:nvSpPr>
          <p:cNvPr id="5" name="Footer Placeholder 4"/>
          <p:cNvSpPr>
            <a:spLocks noGrp="1"/>
          </p:cNvSpPr>
          <p:nvPr>
            <p:ph type="ftr" sz="quarter" idx="11"/>
          </p:nvPr>
        </p:nvSpPr>
        <p:spPr/>
        <p:txBody>
          <a:bodyPr/>
          <a:lstStyle/>
          <a:p>
            <a:r>
              <a:rPr lang="en-US"/>
              <a:t>BA Sabarish and Nalinadevi K</a:t>
            </a:r>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823CEC-EE63-44DE-8FD4-4E2A5509E164}" type="datetime1">
              <a:rPr lang="en-US" smtClean="0"/>
              <a:t>9/9/2020</a:t>
            </a:fld>
            <a:endParaRPr lang="en-US"/>
          </a:p>
        </p:txBody>
      </p:sp>
      <p:sp>
        <p:nvSpPr>
          <p:cNvPr id="5" name="Footer Placeholder 4"/>
          <p:cNvSpPr>
            <a:spLocks noGrp="1"/>
          </p:cNvSpPr>
          <p:nvPr>
            <p:ph type="ftr" sz="quarter" idx="11"/>
          </p:nvPr>
        </p:nvSpPr>
        <p:spPr/>
        <p:txBody>
          <a:bodyPr/>
          <a:lstStyle/>
          <a:p>
            <a:r>
              <a:rPr lang="en-US"/>
              <a:t>BA Sabarish and Nalinadevi K</a:t>
            </a:r>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91126-A633-481D-90C4-07F5889FC211}" type="datetime1">
              <a:rPr lang="en-US" smtClean="0"/>
              <a:t>9/9/2020</a:t>
            </a:fld>
            <a:endParaRPr lang="en-US"/>
          </a:p>
        </p:txBody>
      </p:sp>
      <p:sp>
        <p:nvSpPr>
          <p:cNvPr id="5" name="Footer Placeholder 4"/>
          <p:cNvSpPr>
            <a:spLocks noGrp="1"/>
          </p:cNvSpPr>
          <p:nvPr>
            <p:ph type="ftr" sz="quarter" idx="11"/>
          </p:nvPr>
        </p:nvSpPr>
        <p:spPr/>
        <p:txBody>
          <a:bodyPr/>
          <a:lstStyle/>
          <a:p>
            <a:r>
              <a:rPr lang="en-US"/>
              <a:t>BA Sabarish and Nalinadevi K</a:t>
            </a:r>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E8BDFF1A-DE42-42E6-B979-BAB84B27E0CB}" type="datetime1">
              <a:rPr lang="en-US" smtClean="0"/>
              <a:t>9/9/2020</a:t>
            </a:fld>
            <a:endParaRPr lang="en-US"/>
          </a:p>
        </p:txBody>
      </p:sp>
      <p:sp>
        <p:nvSpPr>
          <p:cNvPr id="5" name="Footer Placeholder 4"/>
          <p:cNvSpPr>
            <a:spLocks noGrp="1"/>
          </p:cNvSpPr>
          <p:nvPr>
            <p:ph type="ftr" sz="quarter" idx="11"/>
          </p:nvPr>
        </p:nvSpPr>
        <p:spPr/>
        <p:txBody>
          <a:bodyPr/>
          <a:lstStyle/>
          <a:p>
            <a:r>
              <a:rPr lang="en-US"/>
              <a:t>BA Sabarish and Nalinadevi K</a:t>
            </a:r>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5" name="Date Placeholder 4"/>
          <p:cNvSpPr>
            <a:spLocks noGrp="1"/>
          </p:cNvSpPr>
          <p:nvPr>
            <p:ph type="dt" sz="half" idx="10"/>
          </p:nvPr>
        </p:nvSpPr>
        <p:spPr/>
        <p:txBody>
          <a:bodyPr/>
          <a:lstStyle/>
          <a:p>
            <a:fld id="{C8DA992E-AA46-4C7C-94E8-9BA21B1D2082}" type="datetime1">
              <a:rPr lang="en-US" smtClean="0"/>
              <a:t>9/9/2020</a:t>
            </a:fld>
            <a:endParaRPr lang="en-US"/>
          </a:p>
        </p:txBody>
      </p:sp>
      <p:sp>
        <p:nvSpPr>
          <p:cNvPr id="6" name="Footer Placeholder 5"/>
          <p:cNvSpPr>
            <a:spLocks noGrp="1"/>
          </p:cNvSpPr>
          <p:nvPr>
            <p:ph type="ftr" sz="quarter" idx="11"/>
          </p:nvPr>
        </p:nvSpPr>
        <p:spPr/>
        <p:txBody>
          <a:bodyPr/>
          <a:lstStyle/>
          <a:p>
            <a:r>
              <a:rPr lang="en-US"/>
              <a:t>BA Sabarish and Nalinadevi K</a:t>
            </a:r>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7" name="Date Placeholder 6"/>
          <p:cNvSpPr>
            <a:spLocks noGrp="1"/>
          </p:cNvSpPr>
          <p:nvPr>
            <p:ph type="dt" sz="half" idx="10"/>
          </p:nvPr>
        </p:nvSpPr>
        <p:spPr/>
        <p:txBody>
          <a:bodyPr/>
          <a:lstStyle/>
          <a:p>
            <a:fld id="{E3E09F41-A2E8-4C85-905F-7CF0C9130D38}" type="datetime1">
              <a:rPr lang="en-US" smtClean="0"/>
              <a:t>9/9/2020</a:t>
            </a:fld>
            <a:endParaRPr lang="en-US"/>
          </a:p>
        </p:txBody>
      </p:sp>
      <p:sp>
        <p:nvSpPr>
          <p:cNvPr id="8" name="Footer Placeholder 7"/>
          <p:cNvSpPr>
            <a:spLocks noGrp="1"/>
          </p:cNvSpPr>
          <p:nvPr>
            <p:ph type="ftr" sz="quarter" idx="11"/>
          </p:nvPr>
        </p:nvSpPr>
        <p:spPr/>
        <p:txBody>
          <a:bodyPr/>
          <a:lstStyle/>
          <a:p>
            <a:r>
              <a:rPr lang="en-US"/>
              <a:t>BA Sabarish and Nalinadevi K</a:t>
            </a:r>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77D78E-08C5-4820-98AC-7C17CB17A52D}" type="datetime1">
              <a:rPr lang="en-US" smtClean="0"/>
              <a:t>9/9/2020</a:t>
            </a:fld>
            <a:endParaRPr lang="en-US"/>
          </a:p>
        </p:txBody>
      </p:sp>
      <p:sp>
        <p:nvSpPr>
          <p:cNvPr id="4" name="Footer Placeholder 3"/>
          <p:cNvSpPr>
            <a:spLocks noGrp="1"/>
          </p:cNvSpPr>
          <p:nvPr>
            <p:ph type="ftr" sz="quarter" idx="11"/>
          </p:nvPr>
        </p:nvSpPr>
        <p:spPr/>
        <p:txBody>
          <a:bodyPr/>
          <a:lstStyle/>
          <a:p>
            <a:r>
              <a:rPr lang="en-US"/>
              <a:t>BA Sabarish and Nalinadevi K</a:t>
            </a:r>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7285C-9CE1-4234-922E-4AFFA49A4341}" type="datetime1">
              <a:rPr lang="en-US" smtClean="0"/>
              <a:t>9/9/2020</a:t>
            </a:fld>
            <a:endParaRPr lang="en-US"/>
          </a:p>
        </p:txBody>
      </p:sp>
      <p:sp>
        <p:nvSpPr>
          <p:cNvPr id="3" name="Footer Placeholder 2"/>
          <p:cNvSpPr>
            <a:spLocks noGrp="1"/>
          </p:cNvSpPr>
          <p:nvPr>
            <p:ph type="ftr" sz="quarter" idx="11"/>
          </p:nvPr>
        </p:nvSpPr>
        <p:spPr/>
        <p:txBody>
          <a:bodyPr/>
          <a:lstStyle/>
          <a:p>
            <a:r>
              <a:rPr lang="en-US"/>
              <a:t>BA Sabarish and Nalinadevi K</a:t>
            </a:r>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FDE57A-FD00-4DAE-ACD4-A0C2849A3E1F}" type="datetime1">
              <a:rPr lang="en-US" smtClean="0"/>
              <a:t>9/9/2020</a:t>
            </a:fld>
            <a:endParaRPr lang="en-US"/>
          </a:p>
        </p:txBody>
      </p:sp>
      <p:sp>
        <p:nvSpPr>
          <p:cNvPr id="6" name="Footer Placeholder 5"/>
          <p:cNvSpPr>
            <a:spLocks noGrp="1"/>
          </p:cNvSpPr>
          <p:nvPr>
            <p:ph type="ftr" sz="quarter" idx="11"/>
          </p:nvPr>
        </p:nvSpPr>
        <p:spPr/>
        <p:txBody>
          <a:bodyPr/>
          <a:lstStyle/>
          <a:p>
            <a:r>
              <a:rPr lang="en-US"/>
              <a:t>BA Sabarish and Nalinadevi K</a:t>
            </a:r>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9EA185-5816-4D1F-9C88-3ACD668B5455}" type="datetime1">
              <a:rPr lang="en-US" smtClean="0"/>
              <a:t>9/9/2020</a:t>
            </a:fld>
            <a:endParaRPr lang="en-US"/>
          </a:p>
        </p:txBody>
      </p:sp>
      <p:sp>
        <p:nvSpPr>
          <p:cNvPr id="6" name="Footer Placeholder 5"/>
          <p:cNvSpPr>
            <a:spLocks noGrp="1"/>
          </p:cNvSpPr>
          <p:nvPr>
            <p:ph type="ftr" sz="quarter" idx="11"/>
          </p:nvPr>
        </p:nvSpPr>
        <p:spPr/>
        <p:txBody>
          <a:bodyPr/>
          <a:lstStyle/>
          <a:p>
            <a:r>
              <a:rPr lang="en-US"/>
              <a:t>BA Sabarish and Nalinadevi K</a:t>
            </a:r>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BDAC0-6FCE-4AE1-9BAA-CC5393481C7A}" type="datetime1">
              <a:rPr lang="en-US" smtClean="0"/>
              <a:t>9/9/2020</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 Sabarish and Nalinadevi K</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3.png"/><Relationship Id="rId4" Type="http://schemas.openxmlformats.org/officeDocument/2006/relationships/oleObject" Target="../embeddings/oleObject1.bin"/></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Hierarchical and Density Based Clustering </a:t>
            </a:r>
          </a:p>
        </p:txBody>
      </p:sp>
      <p:sp>
        <p:nvSpPr>
          <p:cNvPr id="3" name="Subtitle 2"/>
          <p:cNvSpPr>
            <a:spLocks noGrp="1"/>
          </p:cNvSpPr>
          <p:nvPr>
            <p:ph type="subTitle" idx="1"/>
          </p:nvPr>
        </p:nvSpPr>
        <p:spPr/>
        <p:txBody>
          <a:bodyPr>
            <a:normAutofit fontScale="55000" lnSpcReduction="20000"/>
          </a:bodyPr>
          <a:lstStyle/>
          <a:p>
            <a:r>
              <a:rPr lang="en-US" dirty="0"/>
              <a:t>By</a:t>
            </a:r>
          </a:p>
          <a:p>
            <a:r>
              <a:rPr lang="en-US" dirty="0"/>
              <a:t>B A </a:t>
            </a:r>
            <a:r>
              <a:rPr lang="en-US" dirty="0" err="1"/>
              <a:t>Sabarish</a:t>
            </a:r>
            <a:endParaRPr lang="en-US" dirty="0"/>
          </a:p>
          <a:p>
            <a:r>
              <a:rPr lang="en-US" dirty="0"/>
              <a:t>Nalinadevi K</a:t>
            </a:r>
          </a:p>
          <a:p>
            <a:endParaRPr lang="en-US" dirty="0"/>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Linkage Measure/ Measure for the distance between two clusters</a:t>
            </a:r>
          </a:p>
        </p:txBody>
      </p:sp>
      <p:pic>
        <p:nvPicPr>
          <p:cNvPr id="4" name="Picture 3"/>
          <p:cNvPicPr>
            <a:picLocks noChangeAspect="1"/>
          </p:cNvPicPr>
          <p:nvPr/>
        </p:nvPicPr>
        <p:blipFill>
          <a:blip r:embed="rId2"/>
          <a:stretch>
            <a:fillRect/>
          </a:stretch>
        </p:blipFill>
        <p:spPr>
          <a:xfrm>
            <a:off x="931753" y="1800551"/>
            <a:ext cx="8650657" cy="4810125"/>
          </a:xfrm>
          <a:prstGeom prst="rect">
            <a:avLst/>
          </a:prstGeom>
        </p:spPr>
      </p:pic>
      <p:sp>
        <p:nvSpPr>
          <p:cNvPr id="3" name="Footer Placeholder 2">
            <a:extLst>
              <a:ext uri="{FF2B5EF4-FFF2-40B4-BE49-F238E27FC236}">
                <a16:creationId xmlns:a16="http://schemas.microsoft.com/office/drawing/2014/main" id="{B2880A87-918E-440B-87C9-7ED0683DF05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88739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Definition</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Ø"/>
            </a:pPr>
            <a:r>
              <a:rPr lang="en-US" dirty="0"/>
              <a:t>It is the Shortest Distance between the closest points of the clusters.</a:t>
            </a:r>
          </a:p>
        </p:txBody>
      </p:sp>
      <p:pic>
        <p:nvPicPr>
          <p:cNvPr id="4" name="Picture 3"/>
          <p:cNvPicPr>
            <a:picLocks noChangeAspect="1"/>
          </p:cNvPicPr>
          <p:nvPr/>
        </p:nvPicPr>
        <p:blipFill>
          <a:blip r:embed="rId2"/>
          <a:stretch>
            <a:fillRect/>
          </a:stretch>
        </p:blipFill>
        <p:spPr>
          <a:xfrm>
            <a:off x="7138140" y="2373551"/>
            <a:ext cx="3752850" cy="2762250"/>
          </a:xfrm>
          <a:prstGeom prst="rect">
            <a:avLst/>
          </a:prstGeom>
        </p:spPr>
      </p:pic>
      <p:sp>
        <p:nvSpPr>
          <p:cNvPr id="5" name="Footer Placeholder 4">
            <a:extLst>
              <a:ext uri="{FF2B5EF4-FFF2-40B4-BE49-F238E27FC236}">
                <a16:creationId xmlns:a16="http://schemas.microsoft.com/office/drawing/2014/main" id="{CB3F011F-C7D1-4D35-AD63-3C2C967F60B4}"/>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32659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Linkage - Definition</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dirty="0"/>
              <a:t>It is the farthest distance between the two points of two different clusters. It is one of the popular linkage methods as it forms tighter clusters than single-linkage.</a:t>
            </a:r>
          </a:p>
        </p:txBody>
      </p:sp>
      <p:pic>
        <p:nvPicPr>
          <p:cNvPr id="4" name="Picture 3"/>
          <p:cNvPicPr>
            <a:picLocks noChangeAspect="1"/>
          </p:cNvPicPr>
          <p:nvPr/>
        </p:nvPicPr>
        <p:blipFill>
          <a:blip r:embed="rId2"/>
          <a:stretch>
            <a:fillRect/>
          </a:stretch>
        </p:blipFill>
        <p:spPr>
          <a:xfrm>
            <a:off x="6317147" y="2049636"/>
            <a:ext cx="3805188" cy="2935723"/>
          </a:xfrm>
          <a:prstGeom prst="rect">
            <a:avLst/>
          </a:prstGeom>
        </p:spPr>
      </p:pic>
      <p:sp>
        <p:nvSpPr>
          <p:cNvPr id="5" name="Footer Placeholder 4">
            <a:extLst>
              <a:ext uri="{FF2B5EF4-FFF2-40B4-BE49-F238E27FC236}">
                <a16:creationId xmlns:a16="http://schemas.microsoft.com/office/drawing/2014/main" id="{8C167827-ED40-4133-84F9-4308845381F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643921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D99D-AFA8-467C-BE6A-AA8D4D01AE4D}"/>
              </a:ext>
            </a:extLst>
          </p:cNvPr>
          <p:cNvSpPr>
            <a:spLocks noGrp="1"/>
          </p:cNvSpPr>
          <p:nvPr>
            <p:ph type="title"/>
          </p:nvPr>
        </p:nvSpPr>
        <p:spPr/>
        <p:txBody>
          <a:bodyPr/>
          <a:lstStyle/>
          <a:p>
            <a:r>
              <a:rPr lang="en-US" b="1" dirty="0"/>
              <a:t>Average Linkage and Centroid Linkage - Definition</a:t>
            </a:r>
            <a:endParaRPr lang="en-IN" dirty="0"/>
          </a:p>
        </p:txBody>
      </p:sp>
      <p:sp>
        <p:nvSpPr>
          <p:cNvPr id="3" name="Content Placeholder 2"/>
          <p:cNvSpPr>
            <a:spLocks noGrp="1"/>
          </p:cNvSpPr>
          <p:nvPr>
            <p:ph idx="1"/>
          </p:nvPr>
        </p:nvSpPr>
        <p:spPr/>
        <p:txBody>
          <a:bodyPr>
            <a:normAutofit fontScale="92500"/>
          </a:bodyPr>
          <a:lstStyle/>
          <a:p>
            <a:pPr marL="285750" indent="-285750">
              <a:buFont typeface="Wingdings" panose="05000000000000000000" pitchFamily="2" charset="2"/>
              <a:buChar char="ü"/>
            </a:pPr>
            <a:r>
              <a:rPr lang="en-US" b="1" dirty="0"/>
              <a:t>Average Linkage:</a:t>
            </a:r>
            <a:r>
              <a:rPr lang="en-US" dirty="0"/>
              <a:t> It is the linkage method in which the distance between each pair of datasets is added up and then divided by the total number of datasets to calculate the average distance between two clusters. It is also one of the most popular linkage methods.</a:t>
            </a:r>
          </a:p>
          <a:p>
            <a:pPr marL="285750" indent="-285750">
              <a:buFont typeface="Wingdings" panose="05000000000000000000" pitchFamily="2" charset="2"/>
              <a:buChar char="ü"/>
            </a:pPr>
            <a:r>
              <a:rPr lang="en-US" b="1" dirty="0"/>
              <a:t>Centroid Linkage:</a:t>
            </a:r>
            <a:r>
              <a:rPr lang="en-US" dirty="0"/>
              <a:t> It is the linkage method in which the distance between the centroid of the clusters is calculated. Consider the below image:</a:t>
            </a:r>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2"/>
          <a:stretch>
            <a:fillRect/>
          </a:stretch>
        </p:blipFill>
        <p:spPr>
          <a:xfrm>
            <a:off x="5887662" y="2253053"/>
            <a:ext cx="4713468" cy="3483868"/>
          </a:xfrm>
          <a:prstGeom prst="rect">
            <a:avLst/>
          </a:prstGeom>
        </p:spPr>
      </p:pic>
      <p:sp>
        <p:nvSpPr>
          <p:cNvPr id="5" name="Footer Placeholder 4">
            <a:extLst>
              <a:ext uri="{FF2B5EF4-FFF2-40B4-BE49-F238E27FC236}">
                <a16:creationId xmlns:a16="http://schemas.microsoft.com/office/drawing/2014/main" id="{BDAC73E8-D706-44AB-AAB7-E65856106CF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50110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Example</a:t>
            </a:r>
          </a:p>
        </p:txBody>
      </p:sp>
      <p:sp>
        <p:nvSpPr>
          <p:cNvPr id="3" name="Content Placeholder 2"/>
          <p:cNvSpPr>
            <a:spLocks noGrp="1"/>
          </p:cNvSpPr>
          <p:nvPr>
            <p:ph idx="1"/>
          </p:nvPr>
        </p:nvSpPr>
        <p:spPr>
          <a:xfrm>
            <a:off x="838201" y="1825625"/>
            <a:ext cx="9332933" cy="4351338"/>
          </a:xfrm>
        </p:spPr>
        <p:txBody>
          <a:bodyPr/>
          <a:lstStyle/>
          <a:p>
            <a:pPr marL="285750" indent="-285750">
              <a:buFont typeface="Wingdings" panose="05000000000000000000" pitchFamily="2" charset="2"/>
              <a:buChar char="ü"/>
            </a:pPr>
            <a:r>
              <a:rPr lang="en-US" dirty="0"/>
              <a:t>single linkage hierarchical clustering or nearest neighbor clustering </a:t>
            </a:r>
          </a:p>
          <a:p>
            <a:pPr marL="285750" indent="-285750">
              <a:buFont typeface="Wingdings" panose="05000000000000000000" pitchFamily="2" charset="2"/>
              <a:buChar char="ü"/>
            </a:pPr>
            <a:r>
              <a:rPr lang="en-US" dirty="0"/>
              <a:t>Distance between two clusters is defined by the minimum distance between objects of the two clusters</a:t>
            </a:r>
          </a:p>
        </p:txBody>
      </p:sp>
      <p:pic>
        <p:nvPicPr>
          <p:cNvPr id="5" name="Picture 4"/>
          <p:cNvPicPr>
            <a:picLocks noChangeAspect="1"/>
          </p:cNvPicPr>
          <p:nvPr/>
        </p:nvPicPr>
        <p:blipFill>
          <a:blip r:embed="rId2"/>
          <a:stretch>
            <a:fillRect/>
          </a:stretch>
        </p:blipFill>
        <p:spPr>
          <a:xfrm>
            <a:off x="3971795" y="3494762"/>
            <a:ext cx="3503382" cy="2202884"/>
          </a:xfrm>
          <a:prstGeom prst="rect">
            <a:avLst/>
          </a:prstGeom>
        </p:spPr>
      </p:pic>
      <p:sp>
        <p:nvSpPr>
          <p:cNvPr id="4" name="Footer Placeholder 3">
            <a:extLst>
              <a:ext uri="{FF2B5EF4-FFF2-40B4-BE49-F238E27FC236}">
                <a16:creationId xmlns:a16="http://schemas.microsoft.com/office/drawing/2014/main" id="{12F83CB2-5898-44AE-9F0D-A500015FDB3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56032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Example</a:t>
            </a:r>
          </a:p>
        </p:txBody>
      </p:sp>
      <p:pic>
        <p:nvPicPr>
          <p:cNvPr id="4" name="Content Placeholder 3"/>
          <p:cNvPicPr>
            <a:picLocks noGrp="1" noChangeAspect="1"/>
          </p:cNvPicPr>
          <p:nvPr>
            <p:ph idx="1"/>
          </p:nvPr>
        </p:nvPicPr>
        <p:blipFill>
          <a:blip r:embed="rId2"/>
          <a:stretch>
            <a:fillRect/>
          </a:stretch>
        </p:blipFill>
        <p:spPr>
          <a:xfrm>
            <a:off x="1690861" y="2392471"/>
            <a:ext cx="7114782" cy="3557391"/>
          </a:xfrm>
          <a:prstGeom prst="rect">
            <a:avLst/>
          </a:prstGeom>
        </p:spPr>
      </p:pic>
      <p:sp>
        <p:nvSpPr>
          <p:cNvPr id="3" name="Footer Placeholder 2">
            <a:extLst>
              <a:ext uri="{FF2B5EF4-FFF2-40B4-BE49-F238E27FC236}">
                <a16:creationId xmlns:a16="http://schemas.microsoft.com/office/drawing/2014/main" id="{D5E487EE-71FB-4E43-9521-D007AFDAECEE}"/>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04414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Example- Step 1</a:t>
            </a:r>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ü"/>
            </a:pPr>
            <a:r>
              <a:rPr lang="en-US" dirty="0"/>
              <a:t>Beginning with 6 clusters. Our goal is to group those 6 clusters such that at the end of the iterations, have only single cluster consists of the whole six original objects.</a:t>
            </a:r>
          </a:p>
          <a:p>
            <a:pPr marL="285750" indent="-285750">
              <a:buFont typeface="Wingdings" panose="05000000000000000000" pitchFamily="2" charset="2"/>
              <a:buChar char="ü"/>
            </a:pPr>
            <a:r>
              <a:rPr lang="en-US" dirty="0"/>
              <a:t>closest cluster is between cluster F and D with shortest distance of 0.5. Thus, we group cluster D and F into cluster (D, F).</a:t>
            </a:r>
          </a:p>
        </p:txBody>
      </p:sp>
      <p:pic>
        <p:nvPicPr>
          <p:cNvPr id="4" name="Content Placeholder 3"/>
          <p:cNvPicPr>
            <a:picLocks noChangeAspect="1"/>
          </p:cNvPicPr>
          <p:nvPr/>
        </p:nvPicPr>
        <p:blipFill>
          <a:blip r:embed="rId2"/>
          <a:stretch>
            <a:fillRect/>
          </a:stretch>
        </p:blipFill>
        <p:spPr>
          <a:xfrm>
            <a:off x="6237809" y="2455102"/>
            <a:ext cx="4584524" cy="2292262"/>
          </a:xfrm>
          <a:prstGeom prst="rect">
            <a:avLst/>
          </a:prstGeom>
        </p:spPr>
      </p:pic>
      <p:sp>
        <p:nvSpPr>
          <p:cNvPr id="5" name="Footer Placeholder 4">
            <a:extLst>
              <a:ext uri="{FF2B5EF4-FFF2-40B4-BE49-F238E27FC236}">
                <a16:creationId xmlns:a16="http://schemas.microsoft.com/office/drawing/2014/main" id="{C709D0A9-57E7-4701-873D-F97F6923242D}"/>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31303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Example – step 1</a:t>
            </a:r>
          </a:p>
        </p:txBody>
      </p:sp>
      <p:sp>
        <p:nvSpPr>
          <p:cNvPr id="3" name="Content Placeholder 2"/>
          <p:cNvSpPr>
            <a:spLocks noGrp="1"/>
          </p:cNvSpPr>
          <p:nvPr>
            <p:ph idx="1"/>
          </p:nvPr>
        </p:nvSpPr>
        <p:spPr>
          <a:xfrm>
            <a:off x="838201" y="1498317"/>
            <a:ext cx="4167753" cy="4351338"/>
          </a:xfrm>
        </p:spPr>
        <p:txBody>
          <a:bodyPr/>
          <a:lstStyle/>
          <a:p>
            <a:pPr marL="285750" indent="-285750">
              <a:buFont typeface="Wingdings" panose="05000000000000000000" pitchFamily="2" charset="2"/>
              <a:buChar char="ü"/>
            </a:pPr>
            <a:r>
              <a:rPr lang="en-US" dirty="0"/>
              <a:t>single linkage, minimum distance between original objects of the two clusters.</a:t>
            </a:r>
          </a:p>
          <a:p>
            <a:pPr marL="285750" indent="-285750">
              <a:buFont typeface="Wingdings" panose="05000000000000000000" pitchFamily="2" charset="2"/>
              <a:buChar char="ü"/>
            </a:pPr>
            <a:r>
              <a:rPr lang="en-US" dirty="0"/>
              <a:t>Using the input distance matrix, distance between cluster (D, F) and cluster A is computed as</a:t>
            </a:r>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2"/>
          <a:stretch>
            <a:fillRect/>
          </a:stretch>
        </p:blipFill>
        <p:spPr>
          <a:xfrm>
            <a:off x="5848221" y="2436248"/>
            <a:ext cx="5217480" cy="2624268"/>
          </a:xfrm>
          <a:prstGeom prst="rect">
            <a:avLst/>
          </a:prstGeom>
        </p:spPr>
      </p:pic>
      <p:pic>
        <p:nvPicPr>
          <p:cNvPr id="5" name="Picture 4"/>
          <p:cNvPicPr>
            <a:picLocks noChangeAspect="1"/>
          </p:cNvPicPr>
          <p:nvPr/>
        </p:nvPicPr>
        <p:blipFill>
          <a:blip r:embed="rId3"/>
          <a:stretch>
            <a:fillRect/>
          </a:stretch>
        </p:blipFill>
        <p:spPr>
          <a:xfrm>
            <a:off x="604434" y="4179602"/>
            <a:ext cx="4773968" cy="591465"/>
          </a:xfrm>
          <a:prstGeom prst="rect">
            <a:avLst/>
          </a:prstGeom>
        </p:spPr>
      </p:pic>
      <p:pic>
        <p:nvPicPr>
          <p:cNvPr id="6" name="Picture 5"/>
          <p:cNvPicPr>
            <a:picLocks noChangeAspect="1"/>
          </p:cNvPicPr>
          <p:nvPr/>
        </p:nvPicPr>
        <p:blipFill>
          <a:blip r:embed="rId4"/>
          <a:stretch>
            <a:fillRect/>
          </a:stretch>
        </p:blipFill>
        <p:spPr>
          <a:xfrm>
            <a:off x="682926" y="4787810"/>
            <a:ext cx="4695476" cy="562908"/>
          </a:xfrm>
          <a:prstGeom prst="rect">
            <a:avLst/>
          </a:prstGeom>
        </p:spPr>
      </p:pic>
      <p:pic>
        <p:nvPicPr>
          <p:cNvPr id="7" name="Picture 6"/>
          <p:cNvPicPr>
            <a:picLocks noChangeAspect="1"/>
          </p:cNvPicPr>
          <p:nvPr/>
        </p:nvPicPr>
        <p:blipFill>
          <a:blip r:embed="rId5"/>
          <a:stretch>
            <a:fillRect/>
          </a:stretch>
        </p:blipFill>
        <p:spPr>
          <a:xfrm>
            <a:off x="696974" y="5539952"/>
            <a:ext cx="4681428" cy="559171"/>
          </a:xfrm>
          <a:prstGeom prst="rect">
            <a:avLst/>
          </a:prstGeom>
        </p:spPr>
      </p:pic>
      <p:pic>
        <p:nvPicPr>
          <p:cNvPr id="8" name="Picture 7"/>
          <p:cNvPicPr>
            <a:picLocks noChangeAspect="1"/>
          </p:cNvPicPr>
          <p:nvPr/>
        </p:nvPicPr>
        <p:blipFill>
          <a:blip r:embed="rId6"/>
          <a:stretch>
            <a:fillRect/>
          </a:stretch>
        </p:blipFill>
        <p:spPr>
          <a:xfrm>
            <a:off x="838201" y="6131073"/>
            <a:ext cx="4447660" cy="644588"/>
          </a:xfrm>
          <a:prstGeom prst="rect">
            <a:avLst/>
          </a:prstGeom>
        </p:spPr>
      </p:pic>
      <p:sp>
        <p:nvSpPr>
          <p:cNvPr id="9" name="Footer Placeholder 8">
            <a:extLst>
              <a:ext uri="{FF2B5EF4-FFF2-40B4-BE49-F238E27FC236}">
                <a16:creationId xmlns:a16="http://schemas.microsoft.com/office/drawing/2014/main" id="{8090FB8E-C080-469D-BB91-586A8728BF3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08317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Example – Step 2</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dirty="0"/>
              <a:t>Closest distance between cluster B and cluster A is now 0.71. Thus, we group cluster A and cluster B into a single cluster name (A, B).</a:t>
            </a:r>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2"/>
          <a:stretch>
            <a:fillRect/>
          </a:stretch>
        </p:blipFill>
        <p:spPr>
          <a:xfrm>
            <a:off x="6555477" y="1661240"/>
            <a:ext cx="4168499" cy="1922680"/>
          </a:xfrm>
          <a:prstGeom prst="rect">
            <a:avLst/>
          </a:prstGeom>
        </p:spPr>
      </p:pic>
      <p:pic>
        <p:nvPicPr>
          <p:cNvPr id="5" name="Picture 4"/>
          <p:cNvPicPr>
            <a:picLocks noChangeAspect="1"/>
          </p:cNvPicPr>
          <p:nvPr/>
        </p:nvPicPr>
        <p:blipFill>
          <a:blip r:embed="rId3"/>
          <a:stretch>
            <a:fillRect/>
          </a:stretch>
        </p:blipFill>
        <p:spPr>
          <a:xfrm>
            <a:off x="838201" y="3605809"/>
            <a:ext cx="5086629" cy="465149"/>
          </a:xfrm>
          <a:prstGeom prst="rect">
            <a:avLst/>
          </a:prstGeom>
        </p:spPr>
      </p:pic>
      <p:pic>
        <p:nvPicPr>
          <p:cNvPr id="6" name="Picture 5"/>
          <p:cNvPicPr>
            <a:picLocks noChangeAspect="1"/>
          </p:cNvPicPr>
          <p:nvPr/>
        </p:nvPicPr>
        <p:blipFill>
          <a:blip r:embed="rId4"/>
          <a:stretch>
            <a:fillRect/>
          </a:stretch>
        </p:blipFill>
        <p:spPr>
          <a:xfrm>
            <a:off x="378965" y="4147599"/>
            <a:ext cx="7414416" cy="625496"/>
          </a:xfrm>
          <a:prstGeom prst="rect">
            <a:avLst/>
          </a:prstGeom>
        </p:spPr>
      </p:pic>
      <p:pic>
        <p:nvPicPr>
          <p:cNvPr id="7" name="Picture 6"/>
          <p:cNvPicPr>
            <a:picLocks noChangeAspect="1"/>
          </p:cNvPicPr>
          <p:nvPr/>
        </p:nvPicPr>
        <p:blipFill>
          <a:blip r:embed="rId5"/>
          <a:stretch>
            <a:fillRect/>
          </a:stretch>
        </p:blipFill>
        <p:spPr>
          <a:xfrm>
            <a:off x="604434" y="5266023"/>
            <a:ext cx="5827740" cy="658788"/>
          </a:xfrm>
          <a:prstGeom prst="rect">
            <a:avLst/>
          </a:prstGeom>
        </p:spPr>
      </p:pic>
      <p:pic>
        <p:nvPicPr>
          <p:cNvPr id="8" name="Picture 7"/>
          <p:cNvPicPr>
            <a:picLocks noChangeAspect="1"/>
          </p:cNvPicPr>
          <p:nvPr/>
        </p:nvPicPr>
        <p:blipFill>
          <a:blip r:embed="rId6"/>
          <a:stretch>
            <a:fillRect/>
          </a:stretch>
        </p:blipFill>
        <p:spPr>
          <a:xfrm>
            <a:off x="7628350" y="4384110"/>
            <a:ext cx="4305398" cy="2244025"/>
          </a:xfrm>
          <a:prstGeom prst="rect">
            <a:avLst/>
          </a:prstGeom>
        </p:spPr>
      </p:pic>
      <p:sp>
        <p:nvSpPr>
          <p:cNvPr id="9" name="Footer Placeholder 8">
            <a:extLst>
              <a:ext uri="{FF2B5EF4-FFF2-40B4-BE49-F238E27FC236}">
                <a16:creationId xmlns:a16="http://schemas.microsoft.com/office/drawing/2014/main" id="{045C4CBC-C299-47D3-8F88-FCE46D9E75C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794242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Example – step 3 &amp; 4</a:t>
            </a:r>
          </a:p>
        </p:txBody>
      </p:sp>
      <p:pic>
        <p:nvPicPr>
          <p:cNvPr id="4" name="Picture 3"/>
          <p:cNvPicPr>
            <a:picLocks noChangeAspect="1"/>
          </p:cNvPicPr>
          <p:nvPr/>
        </p:nvPicPr>
        <p:blipFill>
          <a:blip r:embed="rId2"/>
          <a:stretch>
            <a:fillRect/>
          </a:stretch>
        </p:blipFill>
        <p:spPr>
          <a:xfrm>
            <a:off x="1078674" y="1635821"/>
            <a:ext cx="3295650" cy="1657350"/>
          </a:xfrm>
          <a:prstGeom prst="rect">
            <a:avLst/>
          </a:prstGeom>
        </p:spPr>
      </p:pic>
      <p:pic>
        <p:nvPicPr>
          <p:cNvPr id="5" name="Picture 4"/>
          <p:cNvPicPr>
            <a:picLocks noChangeAspect="1"/>
          </p:cNvPicPr>
          <p:nvPr/>
        </p:nvPicPr>
        <p:blipFill>
          <a:blip r:embed="rId3"/>
          <a:stretch>
            <a:fillRect/>
          </a:stretch>
        </p:blipFill>
        <p:spPr>
          <a:xfrm>
            <a:off x="983272" y="3198989"/>
            <a:ext cx="10195596" cy="701457"/>
          </a:xfrm>
          <a:prstGeom prst="rect">
            <a:avLst/>
          </a:prstGeom>
        </p:spPr>
      </p:pic>
      <p:pic>
        <p:nvPicPr>
          <p:cNvPr id="6" name="Picture 5"/>
          <p:cNvPicPr>
            <a:picLocks noChangeAspect="1"/>
          </p:cNvPicPr>
          <p:nvPr/>
        </p:nvPicPr>
        <p:blipFill>
          <a:blip r:embed="rId4"/>
          <a:stretch>
            <a:fillRect/>
          </a:stretch>
        </p:blipFill>
        <p:spPr>
          <a:xfrm>
            <a:off x="998538" y="4038233"/>
            <a:ext cx="8027748" cy="588832"/>
          </a:xfrm>
          <a:prstGeom prst="rect">
            <a:avLst/>
          </a:prstGeom>
        </p:spPr>
      </p:pic>
      <p:pic>
        <p:nvPicPr>
          <p:cNvPr id="7" name="Picture 6"/>
          <p:cNvPicPr>
            <a:picLocks noChangeAspect="1"/>
          </p:cNvPicPr>
          <p:nvPr/>
        </p:nvPicPr>
        <p:blipFill>
          <a:blip r:embed="rId5"/>
          <a:stretch>
            <a:fillRect/>
          </a:stretch>
        </p:blipFill>
        <p:spPr>
          <a:xfrm>
            <a:off x="1078674" y="5106900"/>
            <a:ext cx="3263545" cy="1456738"/>
          </a:xfrm>
          <a:prstGeom prst="rect">
            <a:avLst/>
          </a:prstGeom>
        </p:spPr>
      </p:pic>
      <p:pic>
        <p:nvPicPr>
          <p:cNvPr id="8" name="Picture 7"/>
          <p:cNvPicPr>
            <a:picLocks noChangeAspect="1"/>
          </p:cNvPicPr>
          <p:nvPr/>
        </p:nvPicPr>
        <p:blipFill>
          <a:blip r:embed="rId6"/>
          <a:stretch>
            <a:fillRect/>
          </a:stretch>
        </p:blipFill>
        <p:spPr>
          <a:xfrm>
            <a:off x="4514228" y="5463614"/>
            <a:ext cx="7677772" cy="649087"/>
          </a:xfrm>
          <a:prstGeom prst="rect">
            <a:avLst/>
          </a:prstGeom>
        </p:spPr>
      </p:pic>
      <p:sp>
        <p:nvSpPr>
          <p:cNvPr id="3" name="Footer Placeholder 2">
            <a:extLst>
              <a:ext uri="{FF2B5EF4-FFF2-40B4-BE49-F238E27FC236}">
                <a16:creationId xmlns:a16="http://schemas.microsoft.com/office/drawing/2014/main" id="{478BC1C3-768B-41F1-ACCA-D1B3901805F5}"/>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47282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9DAE4A-9496-4BC2-92B5-C1B1C31A3FE1}"/>
              </a:ext>
            </a:extLst>
          </p:cNvPr>
          <p:cNvSpPr>
            <a:spLocks noGrp="1"/>
          </p:cNvSpPr>
          <p:nvPr>
            <p:ph type="title"/>
          </p:nvPr>
        </p:nvSpPr>
        <p:spPr/>
        <p:txBody>
          <a:bodyPr/>
          <a:lstStyle/>
          <a:p>
            <a:r>
              <a:rPr lang="en-IN" dirty="0"/>
              <a:t>Hierarchical Clustering	</a:t>
            </a:r>
          </a:p>
        </p:txBody>
      </p:sp>
      <p:sp>
        <p:nvSpPr>
          <p:cNvPr id="6" name="Text Placeholder 5">
            <a:extLst>
              <a:ext uri="{FF2B5EF4-FFF2-40B4-BE49-F238E27FC236}">
                <a16:creationId xmlns:a16="http://schemas.microsoft.com/office/drawing/2014/main" id="{998B92EB-3840-41E3-BAB3-70E4A794A922}"/>
              </a:ext>
            </a:extLst>
          </p:cNvPr>
          <p:cNvSpPr>
            <a:spLocks noGrp="1"/>
          </p:cNvSpPr>
          <p:nvPr>
            <p:ph type="body" idx="1"/>
          </p:nvPr>
        </p:nvSpPr>
        <p:spPr/>
        <p:txBody>
          <a:bodyPr/>
          <a:lstStyle/>
          <a:p>
            <a:r>
              <a:rPr lang="en-IN" dirty="0"/>
              <a:t>Agglomerative Clustering</a:t>
            </a:r>
          </a:p>
        </p:txBody>
      </p:sp>
      <p:sp>
        <p:nvSpPr>
          <p:cNvPr id="4" name="Footer Placeholder 3">
            <a:extLst>
              <a:ext uri="{FF2B5EF4-FFF2-40B4-BE49-F238E27FC236}">
                <a16:creationId xmlns:a16="http://schemas.microsoft.com/office/drawing/2014/main" id="{AC11F44B-AED0-406C-AF26-FF0D1D03C12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63209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Summary</a:t>
            </a:r>
          </a:p>
        </p:txBody>
      </p:sp>
      <p:sp>
        <p:nvSpPr>
          <p:cNvPr id="3" name="Content Placeholder 2"/>
          <p:cNvSpPr>
            <a:spLocks noGrp="1"/>
          </p:cNvSpPr>
          <p:nvPr>
            <p:ph idx="1"/>
          </p:nvPr>
        </p:nvSpPr>
        <p:spPr>
          <a:xfrm>
            <a:off x="838201" y="1825625"/>
            <a:ext cx="10635640" cy="4351338"/>
          </a:xfrm>
        </p:spPr>
        <p:txBody>
          <a:bodyPr>
            <a:normAutofit/>
          </a:bodyPr>
          <a:lstStyle/>
          <a:p>
            <a:pPr marL="285750" indent="-285750">
              <a:buFont typeface="Wingdings" panose="05000000000000000000" pitchFamily="2" charset="2"/>
              <a:buChar char="ü"/>
            </a:pPr>
            <a:r>
              <a:rPr lang="en-US" b="1" dirty="0"/>
              <a:t>In the beginning we have 6 clusters: A, B, C, D, E and F</a:t>
            </a:r>
          </a:p>
          <a:p>
            <a:pPr marL="285750" indent="-285750">
              <a:buFont typeface="Wingdings" panose="05000000000000000000" pitchFamily="2" charset="2"/>
              <a:buChar char="ü"/>
            </a:pPr>
            <a:r>
              <a:rPr lang="en-US" b="1" dirty="0"/>
              <a:t>Merge cluster D and F into cluster (D, F) at distance 0.50</a:t>
            </a:r>
          </a:p>
          <a:p>
            <a:pPr marL="285750" indent="-285750">
              <a:buFont typeface="Wingdings" panose="05000000000000000000" pitchFamily="2" charset="2"/>
              <a:buChar char="ü"/>
            </a:pPr>
            <a:r>
              <a:rPr lang="en-US" b="1" dirty="0"/>
              <a:t>Merge cluster A and cluster B into (A, B) at distance 0.71</a:t>
            </a:r>
          </a:p>
          <a:p>
            <a:pPr marL="285750" indent="-285750">
              <a:buFont typeface="Wingdings" panose="05000000000000000000" pitchFamily="2" charset="2"/>
              <a:buChar char="ü"/>
            </a:pPr>
            <a:r>
              <a:rPr lang="en-US" b="1" dirty="0"/>
              <a:t>Merge cluster E and (D, F) into ((D, F), E) at distance 1.00</a:t>
            </a:r>
          </a:p>
          <a:p>
            <a:pPr marL="285750" indent="-285750">
              <a:buFont typeface="Wingdings" panose="05000000000000000000" pitchFamily="2" charset="2"/>
              <a:buChar char="ü"/>
            </a:pPr>
            <a:r>
              <a:rPr lang="en-US" b="1" dirty="0"/>
              <a:t>Merge cluster ((D, F), E) and C into (((D, F), E), C) at distance 1.41</a:t>
            </a:r>
          </a:p>
          <a:p>
            <a:pPr marL="285750" indent="-285750">
              <a:buFont typeface="Wingdings" panose="05000000000000000000" pitchFamily="2" charset="2"/>
              <a:buChar char="ü"/>
            </a:pPr>
            <a:r>
              <a:rPr lang="en-US" b="1" dirty="0"/>
              <a:t>Merge cluster (((D, F), E), C) and (A, B) into ((((D, F), E), C), (A, B)) at distance 2.50</a:t>
            </a:r>
          </a:p>
        </p:txBody>
      </p:sp>
      <p:pic>
        <p:nvPicPr>
          <p:cNvPr id="5" name="Picture 4">
            <a:extLst>
              <a:ext uri="{FF2B5EF4-FFF2-40B4-BE49-F238E27FC236}">
                <a16:creationId xmlns:a16="http://schemas.microsoft.com/office/drawing/2014/main" id="{67AD66D7-2599-4A3D-97CB-C50B669B62C9}"/>
              </a:ext>
            </a:extLst>
          </p:cNvPr>
          <p:cNvPicPr>
            <a:picLocks noChangeAspect="1"/>
          </p:cNvPicPr>
          <p:nvPr/>
        </p:nvPicPr>
        <p:blipFill>
          <a:blip r:embed="rId2"/>
          <a:stretch>
            <a:fillRect/>
          </a:stretch>
        </p:blipFill>
        <p:spPr>
          <a:xfrm>
            <a:off x="7745453" y="930425"/>
            <a:ext cx="3950280" cy="3802759"/>
          </a:xfrm>
          <a:prstGeom prst="rect">
            <a:avLst/>
          </a:prstGeom>
        </p:spPr>
      </p:pic>
      <p:sp>
        <p:nvSpPr>
          <p:cNvPr id="4" name="Footer Placeholder 3">
            <a:extLst>
              <a:ext uri="{FF2B5EF4-FFF2-40B4-BE49-F238E27FC236}">
                <a16:creationId xmlns:a16="http://schemas.microsoft.com/office/drawing/2014/main" id="{890D3D6A-A9DB-4000-BB40-65CEC2FD39B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57022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Linkage - </a:t>
            </a:r>
            <a:r>
              <a:rPr lang="en-US" dirty="0" err="1"/>
              <a:t>Dendogram</a:t>
            </a:r>
            <a:endParaRPr lang="en-US" dirty="0"/>
          </a:p>
        </p:txBody>
      </p:sp>
      <p:pic>
        <p:nvPicPr>
          <p:cNvPr id="4" name="Picture 3"/>
          <p:cNvPicPr>
            <a:picLocks noChangeAspect="1"/>
          </p:cNvPicPr>
          <p:nvPr/>
        </p:nvPicPr>
        <p:blipFill>
          <a:blip r:embed="rId2"/>
          <a:stretch>
            <a:fillRect/>
          </a:stretch>
        </p:blipFill>
        <p:spPr>
          <a:xfrm>
            <a:off x="6813297" y="2111156"/>
            <a:ext cx="3950280" cy="3802759"/>
          </a:xfrm>
          <a:prstGeom prst="rect">
            <a:avLst/>
          </a:prstGeom>
        </p:spPr>
      </p:pic>
      <p:pic>
        <p:nvPicPr>
          <p:cNvPr id="5" name="Picture 4"/>
          <p:cNvPicPr>
            <a:picLocks noChangeAspect="1"/>
          </p:cNvPicPr>
          <p:nvPr/>
        </p:nvPicPr>
        <p:blipFill>
          <a:blip r:embed="rId3"/>
          <a:stretch>
            <a:fillRect/>
          </a:stretch>
        </p:blipFill>
        <p:spPr>
          <a:xfrm>
            <a:off x="1097058" y="2279441"/>
            <a:ext cx="3675358" cy="3495058"/>
          </a:xfrm>
          <a:prstGeom prst="rect">
            <a:avLst/>
          </a:prstGeom>
        </p:spPr>
      </p:pic>
      <p:sp>
        <p:nvSpPr>
          <p:cNvPr id="3" name="Footer Placeholder 2">
            <a:extLst>
              <a:ext uri="{FF2B5EF4-FFF2-40B4-BE49-F238E27FC236}">
                <a16:creationId xmlns:a16="http://schemas.microsoft.com/office/drawing/2014/main" id="{89CD40F8-3216-4317-9637-1822D30AB6E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83192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1A66-9CEB-4D07-A97F-B626B7A199D8}"/>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CD007087-B87F-4101-93F5-6713E9EA6CD4}"/>
              </a:ext>
            </a:extLst>
          </p:cNvPr>
          <p:cNvPicPr>
            <a:picLocks noChangeAspect="1"/>
          </p:cNvPicPr>
          <p:nvPr/>
        </p:nvPicPr>
        <p:blipFill>
          <a:blip r:embed="rId2"/>
          <a:stretch>
            <a:fillRect/>
          </a:stretch>
        </p:blipFill>
        <p:spPr>
          <a:xfrm>
            <a:off x="2723531" y="1887246"/>
            <a:ext cx="7796507" cy="4876800"/>
          </a:xfrm>
          <a:prstGeom prst="rect">
            <a:avLst/>
          </a:prstGeom>
        </p:spPr>
      </p:pic>
      <p:sp>
        <p:nvSpPr>
          <p:cNvPr id="3" name="Footer Placeholder 2">
            <a:extLst>
              <a:ext uri="{FF2B5EF4-FFF2-40B4-BE49-F238E27FC236}">
                <a16:creationId xmlns:a16="http://schemas.microsoft.com/office/drawing/2014/main" id="{C985FA9A-7492-4CAE-B45C-E4D89FBED7E2}"/>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7412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3734B-F045-402C-B0A4-E2F2311C739D}"/>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B80BF10A-191E-48A2-A562-3BE29C59CECB}"/>
              </a:ext>
            </a:extLst>
          </p:cNvPr>
          <p:cNvPicPr>
            <a:picLocks noChangeAspect="1"/>
          </p:cNvPicPr>
          <p:nvPr/>
        </p:nvPicPr>
        <p:blipFill>
          <a:blip r:embed="rId2"/>
          <a:stretch>
            <a:fillRect/>
          </a:stretch>
        </p:blipFill>
        <p:spPr>
          <a:xfrm>
            <a:off x="2409825" y="1583462"/>
            <a:ext cx="7143750" cy="4933950"/>
          </a:xfrm>
          <a:prstGeom prst="rect">
            <a:avLst/>
          </a:prstGeom>
        </p:spPr>
      </p:pic>
      <p:sp>
        <p:nvSpPr>
          <p:cNvPr id="2" name="Footer Placeholder 1">
            <a:extLst>
              <a:ext uri="{FF2B5EF4-FFF2-40B4-BE49-F238E27FC236}">
                <a16:creationId xmlns:a16="http://schemas.microsoft.com/office/drawing/2014/main" id="{0C422A75-59D5-4FEF-8047-9E89E1F817D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62017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BA89-190C-4B31-9B3B-E53091BA69AC}"/>
              </a:ext>
            </a:extLst>
          </p:cNvPr>
          <p:cNvSpPr>
            <a:spLocks noGrp="1"/>
          </p:cNvSpPr>
          <p:nvPr>
            <p:ph type="title"/>
          </p:nvPr>
        </p:nvSpPr>
        <p:spPr/>
        <p:txBody>
          <a:bodyPr/>
          <a:lstStyle/>
          <a:p>
            <a:r>
              <a:rPr lang="en-US" dirty="0"/>
              <a:t>Complete Linkage – Example – Step 1</a:t>
            </a:r>
            <a:endParaRPr lang="en-IN" dirty="0"/>
          </a:p>
        </p:txBody>
      </p:sp>
      <p:sp>
        <p:nvSpPr>
          <p:cNvPr id="3" name="Content Placeholder 2">
            <a:extLst>
              <a:ext uri="{FF2B5EF4-FFF2-40B4-BE49-F238E27FC236}">
                <a16:creationId xmlns:a16="http://schemas.microsoft.com/office/drawing/2014/main" id="{3C994320-63E0-4038-8DB0-EF85307878EA}"/>
              </a:ext>
            </a:extLst>
          </p:cNvPr>
          <p:cNvSpPr>
            <a:spLocks noGrp="1"/>
          </p:cNvSpPr>
          <p:nvPr>
            <p:ph idx="1"/>
          </p:nvPr>
        </p:nvSpPr>
        <p:spPr/>
        <p:txBody>
          <a:bodyPr/>
          <a:lstStyle/>
          <a:p>
            <a:pPr marL="285750" indent="-285750">
              <a:buFont typeface="Wingdings" panose="05000000000000000000" pitchFamily="2" charset="2"/>
              <a:buChar char="ü"/>
            </a:pPr>
            <a:r>
              <a:rPr lang="en-US" dirty="0"/>
              <a:t>Beginning with 6 clusters. Our goal is to group those 6 clusters such that at the end of the iterations, have only single cluster consists of the whole six original objects.</a:t>
            </a:r>
          </a:p>
          <a:p>
            <a:pPr marL="285750" indent="-285750">
              <a:buFont typeface="Wingdings" panose="05000000000000000000" pitchFamily="2" charset="2"/>
              <a:buChar char="ü"/>
            </a:pPr>
            <a:r>
              <a:rPr lang="en-US" dirty="0"/>
              <a:t>closest cluster is between cluster F and D with shortest distance of 0.5. Thus, we group cluster D and F into cluster (D, F).</a:t>
            </a:r>
          </a:p>
          <a:p>
            <a:endParaRPr lang="en-IN" dirty="0"/>
          </a:p>
        </p:txBody>
      </p:sp>
      <p:pic>
        <p:nvPicPr>
          <p:cNvPr id="4" name="Content Placeholder 3">
            <a:extLst>
              <a:ext uri="{FF2B5EF4-FFF2-40B4-BE49-F238E27FC236}">
                <a16:creationId xmlns:a16="http://schemas.microsoft.com/office/drawing/2014/main" id="{5A477718-770D-4C01-B975-1AC542B2FF2A}"/>
              </a:ext>
            </a:extLst>
          </p:cNvPr>
          <p:cNvPicPr>
            <a:picLocks noChangeAspect="1"/>
          </p:cNvPicPr>
          <p:nvPr/>
        </p:nvPicPr>
        <p:blipFill>
          <a:blip r:embed="rId2"/>
          <a:stretch>
            <a:fillRect/>
          </a:stretch>
        </p:blipFill>
        <p:spPr>
          <a:xfrm>
            <a:off x="5153153" y="2090631"/>
            <a:ext cx="7114782" cy="3557391"/>
          </a:xfrm>
          <a:prstGeom prst="rect">
            <a:avLst/>
          </a:prstGeom>
        </p:spPr>
      </p:pic>
      <p:sp>
        <p:nvSpPr>
          <p:cNvPr id="5" name="Footer Placeholder 4">
            <a:extLst>
              <a:ext uri="{FF2B5EF4-FFF2-40B4-BE49-F238E27FC236}">
                <a16:creationId xmlns:a16="http://schemas.microsoft.com/office/drawing/2014/main" id="{E33806FA-7221-4364-85C7-F5537B59FE7D}"/>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26044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147D-7638-4739-A858-3E026C704825}"/>
              </a:ext>
            </a:extLst>
          </p:cNvPr>
          <p:cNvSpPr>
            <a:spLocks noGrp="1"/>
          </p:cNvSpPr>
          <p:nvPr>
            <p:ph type="title"/>
          </p:nvPr>
        </p:nvSpPr>
        <p:spPr/>
        <p:txBody>
          <a:bodyPr/>
          <a:lstStyle/>
          <a:p>
            <a:r>
              <a:rPr lang="en-US" dirty="0"/>
              <a:t>Complete Linkage – Example – Step 1</a:t>
            </a:r>
            <a:endParaRPr lang="en-IN" dirty="0"/>
          </a:p>
        </p:txBody>
      </p:sp>
      <p:sp>
        <p:nvSpPr>
          <p:cNvPr id="4" name="Content Placeholder 2">
            <a:extLst>
              <a:ext uri="{FF2B5EF4-FFF2-40B4-BE49-F238E27FC236}">
                <a16:creationId xmlns:a16="http://schemas.microsoft.com/office/drawing/2014/main" id="{33530CF8-BAF2-4FFD-BF84-5F4FEBEBD243}"/>
              </a:ext>
            </a:extLst>
          </p:cNvPr>
          <p:cNvSpPr>
            <a:spLocks noGrp="1"/>
          </p:cNvSpPr>
          <p:nvPr>
            <p:ph idx="1"/>
          </p:nvPr>
        </p:nvSpPr>
        <p:spPr>
          <a:xfrm>
            <a:off x="838199" y="1825624"/>
            <a:ext cx="4355237" cy="4904857"/>
          </a:xfrm>
        </p:spPr>
        <p:txBody>
          <a:bodyPr>
            <a:normAutofit lnSpcReduction="10000"/>
          </a:bodyPr>
          <a:lstStyle/>
          <a:p>
            <a:pPr marL="285750" indent="-285750">
              <a:buFont typeface="Wingdings" panose="05000000000000000000" pitchFamily="2" charset="2"/>
              <a:buChar char="ü"/>
            </a:pPr>
            <a:r>
              <a:rPr lang="en-US" dirty="0"/>
              <a:t>complete linkage, maximum distance between original objects of the two clusters.</a:t>
            </a:r>
          </a:p>
          <a:p>
            <a:pPr marL="285750" indent="-285750">
              <a:buFont typeface="Wingdings" panose="05000000000000000000" pitchFamily="2" charset="2"/>
              <a:buChar char="ü"/>
            </a:pPr>
            <a:r>
              <a:rPr lang="en-US" dirty="0"/>
              <a:t>Using the input distance matrix, distance between cluster (D, F) and cluster A is computed as</a:t>
            </a:r>
          </a:p>
          <a:p>
            <a:pPr marL="285750" indent="-285750">
              <a:buFont typeface="Wingdings" panose="05000000000000000000" pitchFamily="2" charset="2"/>
              <a:buChar char="ü"/>
            </a:pPr>
            <a:r>
              <a:rPr lang="en-US" b="1" dirty="0"/>
              <a:t>d</a:t>
            </a:r>
            <a:r>
              <a:rPr lang="en-US" b="1" baseline="-25000" dirty="0"/>
              <a:t>(D,F)→A </a:t>
            </a:r>
            <a:r>
              <a:rPr lang="en-US" b="1" dirty="0"/>
              <a:t>= max(</a:t>
            </a:r>
            <a:r>
              <a:rPr lang="en-US" b="1" i="1" dirty="0"/>
              <a:t>d</a:t>
            </a:r>
            <a:r>
              <a:rPr lang="en-US" sz="1200" b="1" i="1" baseline="-25000" dirty="0"/>
              <a:t>DA</a:t>
            </a:r>
            <a:r>
              <a:rPr lang="en-US" sz="1200" b="1" i="1" dirty="0"/>
              <a:t>, </a:t>
            </a:r>
            <a:r>
              <a:rPr lang="en-US" sz="1400" b="1" i="1" dirty="0"/>
              <a:t>d</a:t>
            </a:r>
            <a:r>
              <a:rPr lang="en-US" sz="1200" b="1" i="1" baseline="-25000" dirty="0"/>
              <a:t>FA</a:t>
            </a:r>
            <a:r>
              <a:rPr lang="en-US" sz="1200" b="1" i="1" dirty="0"/>
              <a:t>) = max(3.61, 3.20) =3.61</a:t>
            </a:r>
          </a:p>
          <a:p>
            <a:pPr marL="285750" indent="-285750">
              <a:buFont typeface="Wingdings" panose="05000000000000000000" pitchFamily="2" charset="2"/>
              <a:buChar char="ü"/>
            </a:pPr>
            <a:r>
              <a:rPr lang="en-US" b="1" dirty="0"/>
              <a:t>d</a:t>
            </a:r>
            <a:r>
              <a:rPr lang="en-US" b="1" baseline="-25000" dirty="0"/>
              <a:t>(D,F)→B </a:t>
            </a:r>
            <a:r>
              <a:rPr lang="en-US" b="1" dirty="0"/>
              <a:t>= max(</a:t>
            </a:r>
            <a:r>
              <a:rPr lang="en-US" b="1" i="1" dirty="0" err="1"/>
              <a:t>d</a:t>
            </a:r>
            <a:r>
              <a:rPr lang="en-US" sz="1600" b="1" i="1" baseline="-25000" dirty="0" err="1"/>
              <a:t>DB</a:t>
            </a:r>
            <a:r>
              <a:rPr lang="en-US" sz="1600" b="1" i="1" dirty="0"/>
              <a:t>, </a:t>
            </a:r>
            <a:r>
              <a:rPr lang="en-US" sz="1800" b="1" i="1" dirty="0" err="1"/>
              <a:t>d</a:t>
            </a:r>
            <a:r>
              <a:rPr lang="en-US" sz="1600" b="1" i="1" baseline="-25000" dirty="0" err="1"/>
              <a:t>FB</a:t>
            </a:r>
            <a:r>
              <a:rPr lang="en-US" sz="1600" b="1" i="1" dirty="0"/>
              <a:t>) = </a:t>
            </a:r>
            <a:r>
              <a:rPr lang="en-US" sz="1100" b="1" i="1" dirty="0"/>
              <a:t>max(2.92, 2.50) =2.92</a:t>
            </a:r>
          </a:p>
          <a:p>
            <a:pPr marL="285750" indent="-285750">
              <a:buFont typeface="Wingdings" panose="05000000000000000000" pitchFamily="2" charset="2"/>
              <a:buChar char="ü"/>
            </a:pPr>
            <a:r>
              <a:rPr lang="en-US" b="1" dirty="0"/>
              <a:t>d</a:t>
            </a:r>
            <a:r>
              <a:rPr lang="en-US" b="1" baseline="-25000" dirty="0"/>
              <a:t>(D,F)→C </a:t>
            </a:r>
            <a:r>
              <a:rPr lang="en-US" b="1" dirty="0"/>
              <a:t>= max(</a:t>
            </a:r>
            <a:r>
              <a:rPr lang="en-US" b="1" i="1" dirty="0" err="1"/>
              <a:t>d</a:t>
            </a:r>
            <a:r>
              <a:rPr lang="en-US" sz="1600" b="1" i="1" baseline="-25000" dirty="0" err="1"/>
              <a:t>DC</a:t>
            </a:r>
            <a:r>
              <a:rPr lang="en-US" sz="1600" b="1" i="1" dirty="0"/>
              <a:t>, </a:t>
            </a:r>
            <a:r>
              <a:rPr lang="en-US" sz="1800" b="1" i="1" dirty="0" err="1"/>
              <a:t>d</a:t>
            </a:r>
            <a:r>
              <a:rPr lang="en-US" sz="1600" b="1" i="1" baseline="-25000" dirty="0" err="1"/>
              <a:t>FC</a:t>
            </a:r>
            <a:r>
              <a:rPr lang="en-US" sz="1600" b="1" i="1" dirty="0"/>
              <a:t>) = </a:t>
            </a:r>
            <a:r>
              <a:rPr lang="en-US" sz="1100" b="1" i="1" dirty="0"/>
              <a:t>max(2.24, 2.50) =2.50</a:t>
            </a:r>
          </a:p>
          <a:p>
            <a:pPr marL="285750" indent="-285750">
              <a:buFont typeface="Wingdings" panose="05000000000000000000" pitchFamily="2" charset="2"/>
              <a:buChar char="ü"/>
            </a:pPr>
            <a:r>
              <a:rPr lang="en-US" b="1" dirty="0"/>
              <a:t>d</a:t>
            </a:r>
            <a:r>
              <a:rPr lang="en-US" b="1" baseline="-25000" dirty="0"/>
              <a:t>(D,F)→E </a:t>
            </a:r>
            <a:r>
              <a:rPr lang="en-US" b="1" dirty="0"/>
              <a:t>= max(</a:t>
            </a:r>
            <a:r>
              <a:rPr lang="en-US" b="1" i="1" dirty="0" err="1"/>
              <a:t>d</a:t>
            </a:r>
            <a:r>
              <a:rPr lang="en-US" sz="1600" b="1" i="1" baseline="-25000" dirty="0" err="1"/>
              <a:t>DE</a:t>
            </a:r>
            <a:r>
              <a:rPr lang="en-US" sz="1600" b="1" i="1" dirty="0"/>
              <a:t>, </a:t>
            </a:r>
            <a:r>
              <a:rPr lang="en-US" sz="1800" b="1" i="1" dirty="0" err="1"/>
              <a:t>d</a:t>
            </a:r>
            <a:r>
              <a:rPr lang="en-US" sz="1600" b="1" i="1" baseline="-25000" dirty="0" err="1"/>
              <a:t>FE</a:t>
            </a:r>
            <a:r>
              <a:rPr lang="en-US" sz="1600" b="1" i="1" dirty="0"/>
              <a:t>) = </a:t>
            </a:r>
            <a:r>
              <a:rPr lang="en-US" sz="1100" b="1" i="1" dirty="0"/>
              <a:t>max(1.00, 1.12) =1.12</a:t>
            </a:r>
          </a:p>
        </p:txBody>
      </p:sp>
      <p:graphicFrame>
        <p:nvGraphicFramePr>
          <p:cNvPr id="6" name="Table 6">
            <a:extLst>
              <a:ext uri="{FF2B5EF4-FFF2-40B4-BE49-F238E27FC236}">
                <a16:creationId xmlns:a16="http://schemas.microsoft.com/office/drawing/2014/main" id="{690A2AC8-795C-44B9-810F-C71B9160DD97}"/>
              </a:ext>
            </a:extLst>
          </p:cNvPr>
          <p:cNvGraphicFramePr>
            <a:graphicFrameLocks noGrp="1"/>
          </p:cNvGraphicFramePr>
          <p:nvPr>
            <p:extLst>
              <p:ext uri="{D42A27DB-BD31-4B8C-83A1-F6EECF244321}">
                <p14:modId xmlns:p14="http://schemas.microsoft.com/office/powerpoint/2010/main" val="3113978116"/>
              </p:ext>
            </p:extLst>
          </p:nvPr>
        </p:nvGraphicFramePr>
        <p:xfrm>
          <a:off x="5789007" y="1825625"/>
          <a:ext cx="4718710" cy="2225040"/>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gridCol w="898634">
                  <a:extLst>
                    <a:ext uri="{9D8B030D-6E8A-4147-A177-3AD203B41FA5}">
                      <a16:colId xmlns:a16="http://schemas.microsoft.com/office/drawing/2014/main" val="4143640924"/>
                    </a:ext>
                  </a:extLst>
                </a:gridCol>
                <a:gridCol w="851338">
                  <a:extLst>
                    <a:ext uri="{9D8B030D-6E8A-4147-A177-3AD203B41FA5}">
                      <a16:colId xmlns:a16="http://schemas.microsoft.com/office/drawing/2014/main" val="1412412462"/>
                    </a:ext>
                  </a:extLst>
                </a:gridCol>
                <a:gridCol w="811924">
                  <a:extLst>
                    <a:ext uri="{9D8B030D-6E8A-4147-A177-3AD203B41FA5}">
                      <a16:colId xmlns:a16="http://schemas.microsoft.com/office/drawing/2014/main" val="2472014447"/>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bg1"/>
                          </a:solidFill>
                        </a:rPr>
                        <a:t>0.71</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815875274"/>
                  </a:ext>
                </a:extLst>
              </a:tr>
              <a:tr h="370840">
                <a:tc>
                  <a:txBody>
                    <a:bodyPr/>
                    <a:lstStyle/>
                    <a:p>
                      <a:r>
                        <a:rPr lang="en-IN" sz="1400" b="1" dirty="0">
                          <a:solidFill>
                            <a:schemeClr val="bg1"/>
                          </a:solidFill>
                        </a:rPr>
                        <a:t>5.66</a:t>
                      </a:r>
                    </a:p>
                  </a:txBody>
                  <a:tcPr>
                    <a:solidFill>
                      <a:srgbClr val="AEB785"/>
                    </a:solidFill>
                  </a:tcPr>
                </a:tc>
                <a:tc>
                  <a:txBody>
                    <a:bodyPr/>
                    <a:lstStyle/>
                    <a:p>
                      <a:r>
                        <a:rPr lang="en-IN" sz="1400" b="1" dirty="0">
                          <a:solidFill>
                            <a:schemeClr val="bg1"/>
                          </a:solidFill>
                        </a:rPr>
                        <a:t>4.95</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bg1"/>
                          </a:solidFill>
                        </a:rPr>
                        <a:t>3.61</a:t>
                      </a:r>
                    </a:p>
                  </a:txBody>
                  <a:tcPr>
                    <a:solidFill>
                      <a:srgbClr val="AEB785"/>
                    </a:solidFill>
                  </a:tcPr>
                </a:tc>
                <a:tc>
                  <a:txBody>
                    <a:bodyPr/>
                    <a:lstStyle/>
                    <a:p>
                      <a:r>
                        <a:rPr lang="en-IN" sz="1400" b="1" dirty="0">
                          <a:solidFill>
                            <a:schemeClr val="bg1"/>
                          </a:solidFill>
                        </a:rPr>
                        <a:t>2.92</a:t>
                      </a:r>
                    </a:p>
                  </a:txBody>
                  <a:tcPr>
                    <a:solidFill>
                      <a:srgbClr val="AEB785"/>
                    </a:solidFill>
                  </a:tcPr>
                </a:tc>
                <a:tc>
                  <a:txBody>
                    <a:bodyPr/>
                    <a:lstStyle/>
                    <a:p>
                      <a:r>
                        <a:rPr lang="en-IN" sz="1400" b="1" dirty="0">
                          <a:solidFill>
                            <a:schemeClr val="bg1"/>
                          </a:solidFill>
                        </a:rPr>
                        <a:t>2.24</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538020557"/>
                  </a:ext>
                </a:extLst>
              </a:tr>
              <a:tr h="370840">
                <a:tc>
                  <a:txBody>
                    <a:bodyPr/>
                    <a:lstStyle/>
                    <a:p>
                      <a:r>
                        <a:rPr lang="en-IN" sz="1400" b="1" dirty="0">
                          <a:solidFill>
                            <a:schemeClr val="bg1"/>
                          </a:solidFill>
                        </a:rPr>
                        <a:t>4.54</a:t>
                      </a:r>
                    </a:p>
                  </a:txBody>
                  <a:tcPr>
                    <a:solidFill>
                      <a:srgbClr val="AEB785"/>
                    </a:solidFill>
                  </a:tcPr>
                </a:tc>
                <a:tc>
                  <a:txBody>
                    <a:bodyPr/>
                    <a:lstStyle/>
                    <a:p>
                      <a:r>
                        <a:rPr lang="en-IN" sz="1400" b="1" dirty="0">
                          <a:solidFill>
                            <a:schemeClr val="bg1"/>
                          </a:solidFill>
                        </a:rPr>
                        <a:t>3.54</a:t>
                      </a:r>
                    </a:p>
                  </a:txBody>
                  <a:tcPr>
                    <a:solidFill>
                      <a:srgbClr val="AEB785"/>
                    </a:solidFill>
                  </a:tcPr>
                </a:tc>
                <a:tc>
                  <a:txBody>
                    <a:bodyPr/>
                    <a:lstStyle/>
                    <a:p>
                      <a:r>
                        <a:rPr lang="en-IN" sz="1400" b="1" dirty="0">
                          <a:solidFill>
                            <a:schemeClr val="bg1"/>
                          </a:solidFill>
                        </a:rPr>
                        <a:t>1.41</a:t>
                      </a:r>
                    </a:p>
                  </a:txBody>
                  <a:tcPr>
                    <a:solidFill>
                      <a:srgbClr val="AEB785"/>
                    </a:solidFill>
                  </a:tcPr>
                </a:tc>
                <a:tc>
                  <a:txBody>
                    <a:bodyPr/>
                    <a:lstStyle/>
                    <a:p>
                      <a:r>
                        <a:rPr lang="en-IN" sz="1400" b="1" dirty="0">
                          <a:solidFill>
                            <a:schemeClr val="bg1"/>
                          </a:solidFill>
                        </a:rPr>
                        <a:t>1.00</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925237819"/>
                  </a:ext>
                </a:extLst>
              </a:tr>
              <a:tr h="370840">
                <a:tc>
                  <a:txBody>
                    <a:bodyPr/>
                    <a:lstStyle/>
                    <a:p>
                      <a:r>
                        <a:rPr lang="en-IN" sz="1400" b="1" dirty="0">
                          <a:solidFill>
                            <a:schemeClr val="bg1"/>
                          </a:solidFill>
                        </a:rPr>
                        <a:t>3.20</a:t>
                      </a:r>
                    </a:p>
                  </a:txBody>
                  <a:tcPr>
                    <a:solidFill>
                      <a:srgbClr val="AEB785"/>
                    </a:solidFill>
                  </a:tcPr>
                </a:tc>
                <a:tc>
                  <a:txBody>
                    <a:bodyPr/>
                    <a:lstStyle/>
                    <a:p>
                      <a:r>
                        <a:rPr lang="en-IN" sz="1400" b="1" dirty="0">
                          <a:solidFill>
                            <a:schemeClr val="bg1"/>
                          </a:solidFill>
                        </a:rPr>
                        <a:t>2.50</a:t>
                      </a:r>
                    </a:p>
                  </a:txBody>
                  <a:tcPr>
                    <a:solidFill>
                      <a:srgbClr val="AEB785"/>
                    </a:solidFill>
                  </a:tcPr>
                </a:tc>
                <a:tc>
                  <a:txBody>
                    <a:bodyPr/>
                    <a:lstStyle/>
                    <a:p>
                      <a:r>
                        <a:rPr lang="en-IN" sz="1400" b="1" dirty="0">
                          <a:solidFill>
                            <a:schemeClr val="bg1"/>
                          </a:solidFill>
                        </a:rPr>
                        <a:t>2.50</a:t>
                      </a:r>
                    </a:p>
                  </a:txBody>
                  <a:tcPr>
                    <a:solidFill>
                      <a:srgbClr val="AEB785"/>
                    </a:solidFill>
                  </a:tcPr>
                </a:tc>
                <a:tc>
                  <a:txBody>
                    <a:bodyPr/>
                    <a:lstStyle/>
                    <a:p>
                      <a:r>
                        <a:rPr lang="en-IN" sz="1400" b="1" dirty="0">
                          <a:solidFill>
                            <a:schemeClr val="bg1"/>
                          </a:solidFill>
                        </a:rPr>
                        <a:t>0.50</a:t>
                      </a:r>
                    </a:p>
                  </a:txBody>
                  <a:tcPr>
                    <a:solidFill>
                      <a:srgbClr val="FF0000"/>
                    </a:solidFill>
                  </a:tcPr>
                </a:tc>
                <a:tc>
                  <a:txBody>
                    <a:bodyPr/>
                    <a:lstStyle/>
                    <a:p>
                      <a:r>
                        <a:rPr lang="en-IN" sz="1400" b="1" dirty="0">
                          <a:solidFill>
                            <a:schemeClr val="bg1"/>
                          </a:solidFill>
                        </a:rPr>
                        <a:t>1.12</a:t>
                      </a:r>
                    </a:p>
                  </a:txBody>
                  <a:tcPr>
                    <a:solidFill>
                      <a:srgbClr val="AEB785"/>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279638940"/>
                  </a:ext>
                </a:extLst>
              </a:tr>
            </a:tbl>
          </a:graphicData>
        </a:graphic>
      </p:graphicFrame>
      <p:sp>
        <p:nvSpPr>
          <p:cNvPr id="7" name="TextBox 6">
            <a:extLst>
              <a:ext uri="{FF2B5EF4-FFF2-40B4-BE49-F238E27FC236}">
                <a16:creationId xmlns:a16="http://schemas.microsoft.com/office/drawing/2014/main" id="{590E35C0-F91F-4EEC-B8B9-B56ABA729875}"/>
              </a:ext>
            </a:extLst>
          </p:cNvPr>
          <p:cNvSpPr txBox="1"/>
          <p:nvPr/>
        </p:nvSpPr>
        <p:spPr>
          <a:xfrm>
            <a:off x="5193436" y="1825625"/>
            <a:ext cx="529787" cy="2308324"/>
          </a:xfrm>
          <a:prstGeom prst="rect">
            <a:avLst/>
          </a:prstGeom>
          <a:noFill/>
        </p:spPr>
        <p:txBody>
          <a:bodyPr wrap="square" rtlCol="0">
            <a:spAutoFit/>
          </a:bodyPr>
          <a:lstStyle/>
          <a:p>
            <a:r>
              <a:rPr lang="en-IN" sz="2400" dirty="0"/>
              <a:t>A</a:t>
            </a:r>
          </a:p>
          <a:p>
            <a:r>
              <a:rPr lang="en-IN" sz="2400" dirty="0"/>
              <a:t>B</a:t>
            </a:r>
          </a:p>
          <a:p>
            <a:r>
              <a:rPr lang="en-IN" sz="2400" dirty="0"/>
              <a:t>C</a:t>
            </a:r>
          </a:p>
          <a:p>
            <a:r>
              <a:rPr lang="en-IN" sz="2400" dirty="0"/>
              <a:t>D</a:t>
            </a:r>
          </a:p>
          <a:p>
            <a:r>
              <a:rPr lang="en-IN" sz="2400" dirty="0"/>
              <a:t>E</a:t>
            </a:r>
          </a:p>
          <a:p>
            <a:r>
              <a:rPr lang="en-IN" sz="2400" dirty="0"/>
              <a:t>F</a:t>
            </a:r>
            <a:endParaRPr lang="en-IN" dirty="0"/>
          </a:p>
        </p:txBody>
      </p:sp>
      <p:sp>
        <p:nvSpPr>
          <p:cNvPr id="8" name="TextBox 7">
            <a:extLst>
              <a:ext uri="{FF2B5EF4-FFF2-40B4-BE49-F238E27FC236}">
                <a16:creationId xmlns:a16="http://schemas.microsoft.com/office/drawing/2014/main" id="{E4A526EE-7BB2-47AA-986E-27D7A369D3D4}"/>
              </a:ext>
            </a:extLst>
          </p:cNvPr>
          <p:cNvSpPr txBox="1"/>
          <p:nvPr/>
        </p:nvSpPr>
        <p:spPr>
          <a:xfrm>
            <a:off x="5785943" y="1368311"/>
            <a:ext cx="4721774" cy="400110"/>
          </a:xfrm>
          <a:prstGeom prst="rect">
            <a:avLst/>
          </a:prstGeom>
          <a:noFill/>
        </p:spPr>
        <p:txBody>
          <a:bodyPr wrap="square" rtlCol="0">
            <a:spAutoFit/>
          </a:bodyPr>
          <a:lstStyle/>
          <a:p>
            <a:r>
              <a:rPr lang="en-IN" sz="2000" dirty="0"/>
              <a:t>A        B          C           D           E            F</a:t>
            </a:r>
          </a:p>
        </p:txBody>
      </p:sp>
      <p:graphicFrame>
        <p:nvGraphicFramePr>
          <p:cNvPr id="10" name="Table 6">
            <a:extLst>
              <a:ext uri="{FF2B5EF4-FFF2-40B4-BE49-F238E27FC236}">
                <a16:creationId xmlns:a16="http://schemas.microsoft.com/office/drawing/2014/main" id="{186F6724-44E7-4F88-9E58-08A06417CC31}"/>
              </a:ext>
            </a:extLst>
          </p:cNvPr>
          <p:cNvGraphicFramePr>
            <a:graphicFrameLocks noGrp="1"/>
          </p:cNvGraphicFramePr>
          <p:nvPr>
            <p:extLst>
              <p:ext uri="{D42A27DB-BD31-4B8C-83A1-F6EECF244321}">
                <p14:modId xmlns:p14="http://schemas.microsoft.com/office/powerpoint/2010/main" val="1531656412"/>
              </p:ext>
            </p:extLst>
          </p:nvPr>
        </p:nvGraphicFramePr>
        <p:xfrm>
          <a:off x="6096000" y="4495413"/>
          <a:ext cx="3906786" cy="1923768"/>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gridCol w="898634">
                  <a:extLst>
                    <a:ext uri="{9D8B030D-6E8A-4147-A177-3AD203B41FA5}">
                      <a16:colId xmlns:a16="http://schemas.microsoft.com/office/drawing/2014/main" val="4143640924"/>
                    </a:ext>
                  </a:extLst>
                </a:gridCol>
                <a:gridCol w="851338">
                  <a:extLst>
                    <a:ext uri="{9D8B030D-6E8A-4147-A177-3AD203B41FA5}">
                      <a16:colId xmlns:a16="http://schemas.microsoft.com/office/drawing/2014/main" val="1412412462"/>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bg1"/>
                          </a:solidFill>
                        </a:rPr>
                        <a:t>0.71</a:t>
                      </a:r>
                    </a:p>
                  </a:txBody>
                  <a:tcPr>
                    <a:solidFill>
                      <a:srgbClr val="FF0000"/>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815875274"/>
                  </a:ext>
                </a:extLst>
              </a:tr>
              <a:tr h="370840">
                <a:tc>
                  <a:txBody>
                    <a:bodyPr/>
                    <a:lstStyle/>
                    <a:p>
                      <a:r>
                        <a:rPr lang="en-IN" sz="1400" b="1" dirty="0">
                          <a:solidFill>
                            <a:schemeClr val="bg1"/>
                          </a:solidFill>
                        </a:rPr>
                        <a:t>5.66</a:t>
                      </a:r>
                    </a:p>
                  </a:txBody>
                  <a:tcPr>
                    <a:solidFill>
                      <a:srgbClr val="AEB785"/>
                    </a:solidFill>
                  </a:tcPr>
                </a:tc>
                <a:tc>
                  <a:txBody>
                    <a:bodyPr/>
                    <a:lstStyle/>
                    <a:p>
                      <a:r>
                        <a:rPr lang="en-IN" sz="1400" b="1" dirty="0">
                          <a:solidFill>
                            <a:schemeClr val="bg1"/>
                          </a:solidFill>
                        </a:rPr>
                        <a:t>4.95</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tx1"/>
                          </a:solidFill>
                        </a:rPr>
                        <a:t>3.61</a:t>
                      </a:r>
                    </a:p>
                  </a:txBody>
                  <a:tcPr>
                    <a:solidFill>
                      <a:srgbClr val="AEB785"/>
                    </a:solidFill>
                  </a:tcPr>
                </a:tc>
                <a:tc>
                  <a:txBody>
                    <a:bodyPr/>
                    <a:lstStyle/>
                    <a:p>
                      <a:r>
                        <a:rPr lang="en-IN" sz="1400" b="1" dirty="0">
                          <a:solidFill>
                            <a:schemeClr val="tx1"/>
                          </a:solidFill>
                        </a:rPr>
                        <a:t>2.92</a:t>
                      </a:r>
                    </a:p>
                  </a:txBody>
                  <a:tcPr>
                    <a:solidFill>
                      <a:srgbClr val="AEB785"/>
                    </a:solidFill>
                  </a:tcPr>
                </a:tc>
                <a:tc>
                  <a:txBody>
                    <a:bodyPr/>
                    <a:lstStyle/>
                    <a:p>
                      <a:r>
                        <a:rPr lang="en-IN" sz="1400" b="1" dirty="0">
                          <a:solidFill>
                            <a:schemeClr val="tx1"/>
                          </a:solidFill>
                        </a:rPr>
                        <a:t>2.5</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tx1"/>
                        </a:solidFill>
                      </a:endParaRPr>
                    </a:p>
                  </a:txBody>
                  <a:tcPr>
                    <a:solidFill>
                      <a:srgbClr val="EE42DA"/>
                    </a:solidFill>
                  </a:tcPr>
                </a:tc>
                <a:extLst>
                  <a:ext uri="{0D108BD9-81ED-4DB2-BD59-A6C34878D82A}">
                    <a16:rowId xmlns:a16="http://schemas.microsoft.com/office/drawing/2014/main" val="3538020557"/>
                  </a:ext>
                </a:extLst>
              </a:tr>
              <a:tr h="440408">
                <a:tc>
                  <a:txBody>
                    <a:bodyPr/>
                    <a:lstStyle/>
                    <a:p>
                      <a:r>
                        <a:rPr lang="en-IN" sz="1400" b="1" dirty="0">
                          <a:solidFill>
                            <a:schemeClr val="bg1"/>
                          </a:solidFill>
                        </a:rPr>
                        <a:t>4.54</a:t>
                      </a:r>
                    </a:p>
                  </a:txBody>
                  <a:tcPr>
                    <a:solidFill>
                      <a:srgbClr val="AEB785"/>
                    </a:solidFill>
                  </a:tcPr>
                </a:tc>
                <a:tc>
                  <a:txBody>
                    <a:bodyPr/>
                    <a:lstStyle/>
                    <a:p>
                      <a:r>
                        <a:rPr lang="en-IN" sz="1400" b="1" dirty="0">
                          <a:solidFill>
                            <a:schemeClr val="bg1"/>
                          </a:solidFill>
                        </a:rPr>
                        <a:t>3.54</a:t>
                      </a:r>
                    </a:p>
                  </a:txBody>
                  <a:tcPr>
                    <a:solidFill>
                      <a:srgbClr val="AEB785"/>
                    </a:solidFill>
                  </a:tcPr>
                </a:tc>
                <a:tc>
                  <a:txBody>
                    <a:bodyPr/>
                    <a:lstStyle/>
                    <a:p>
                      <a:r>
                        <a:rPr lang="en-IN" sz="1400" b="1" dirty="0">
                          <a:solidFill>
                            <a:schemeClr val="bg1"/>
                          </a:solidFill>
                        </a:rPr>
                        <a:t>1.41</a:t>
                      </a:r>
                    </a:p>
                  </a:txBody>
                  <a:tcPr>
                    <a:solidFill>
                      <a:srgbClr val="AEB785"/>
                    </a:solidFill>
                  </a:tcPr>
                </a:tc>
                <a:tc>
                  <a:txBody>
                    <a:bodyPr/>
                    <a:lstStyle/>
                    <a:p>
                      <a:r>
                        <a:rPr lang="en-IN" sz="1400" b="1" dirty="0">
                          <a:solidFill>
                            <a:schemeClr val="tx1"/>
                          </a:solidFill>
                        </a:rPr>
                        <a:t>1.12</a:t>
                      </a:r>
                    </a:p>
                  </a:txBody>
                  <a:tcPr>
                    <a:solidFill>
                      <a:srgbClr val="AEB785"/>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925237819"/>
                  </a:ext>
                </a:extLst>
              </a:tr>
            </a:tbl>
          </a:graphicData>
        </a:graphic>
      </p:graphicFrame>
      <p:sp>
        <p:nvSpPr>
          <p:cNvPr id="12" name="TextBox 11">
            <a:extLst>
              <a:ext uri="{FF2B5EF4-FFF2-40B4-BE49-F238E27FC236}">
                <a16:creationId xmlns:a16="http://schemas.microsoft.com/office/drawing/2014/main" id="{1DAF85A5-BB43-40A8-A4BD-4161DAE8A4CD}"/>
              </a:ext>
            </a:extLst>
          </p:cNvPr>
          <p:cNvSpPr txBox="1"/>
          <p:nvPr/>
        </p:nvSpPr>
        <p:spPr>
          <a:xfrm>
            <a:off x="5339263" y="4479038"/>
            <a:ext cx="767919" cy="2215991"/>
          </a:xfrm>
          <a:prstGeom prst="rect">
            <a:avLst/>
          </a:prstGeom>
          <a:noFill/>
        </p:spPr>
        <p:txBody>
          <a:bodyPr wrap="square" rtlCol="0">
            <a:spAutoFit/>
          </a:bodyPr>
          <a:lstStyle/>
          <a:p>
            <a:r>
              <a:rPr lang="en-IN" sz="2400" dirty="0"/>
              <a:t>A</a:t>
            </a:r>
          </a:p>
          <a:p>
            <a:r>
              <a:rPr lang="en-IN" sz="2400" dirty="0"/>
              <a:t>B</a:t>
            </a:r>
          </a:p>
          <a:p>
            <a:r>
              <a:rPr lang="en-IN" sz="2400" dirty="0"/>
              <a:t>C</a:t>
            </a:r>
          </a:p>
          <a:p>
            <a:r>
              <a:rPr lang="en-IN" sz="2400" dirty="0"/>
              <a:t>D,F</a:t>
            </a:r>
          </a:p>
          <a:p>
            <a:r>
              <a:rPr lang="en-IN" sz="2400" dirty="0"/>
              <a:t>E</a:t>
            </a:r>
          </a:p>
          <a:p>
            <a:endParaRPr lang="en-IN" dirty="0"/>
          </a:p>
        </p:txBody>
      </p:sp>
      <p:sp>
        <p:nvSpPr>
          <p:cNvPr id="14" name="TextBox 13">
            <a:extLst>
              <a:ext uri="{FF2B5EF4-FFF2-40B4-BE49-F238E27FC236}">
                <a16:creationId xmlns:a16="http://schemas.microsoft.com/office/drawing/2014/main" id="{1C403ECA-A83A-4C4F-B8CD-5962C189C9FF}"/>
              </a:ext>
            </a:extLst>
          </p:cNvPr>
          <p:cNvSpPr txBox="1"/>
          <p:nvPr/>
        </p:nvSpPr>
        <p:spPr>
          <a:xfrm>
            <a:off x="5920588" y="4072984"/>
            <a:ext cx="4721774" cy="400110"/>
          </a:xfrm>
          <a:prstGeom prst="rect">
            <a:avLst/>
          </a:prstGeom>
          <a:noFill/>
        </p:spPr>
        <p:txBody>
          <a:bodyPr wrap="square" rtlCol="0">
            <a:spAutoFit/>
          </a:bodyPr>
          <a:lstStyle/>
          <a:p>
            <a:r>
              <a:rPr lang="en-IN" sz="2000" dirty="0"/>
              <a:t>A        B          C           D,F         E</a:t>
            </a:r>
          </a:p>
        </p:txBody>
      </p:sp>
      <p:sp>
        <p:nvSpPr>
          <p:cNvPr id="3" name="Footer Placeholder 2">
            <a:extLst>
              <a:ext uri="{FF2B5EF4-FFF2-40B4-BE49-F238E27FC236}">
                <a16:creationId xmlns:a16="http://schemas.microsoft.com/office/drawing/2014/main" id="{2166783C-C7BD-44CE-8FD6-DCCE8119017B}"/>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45219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4E82-13B3-44B6-A4E8-935515FC58F6}"/>
              </a:ext>
            </a:extLst>
          </p:cNvPr>
          <p:cNvSpPr>
            <a:spLocks noGrp="1"/>
          </p:cNvSpPr>
          <p:nvPr>
            <p:ph type="title"/>
          </p:nvPr>
        </p:nvSpPr>
        <p:spPr/>
        <p:txBody>
          <a:bodyPr/>
          <a:lstStyle/>
          <a:p>
            <a:r>
              <a:rPr lang="en-US" dirty="0"/>
              <a:t>Complete Linkage – Example – Step 2</a:t>
            </a:r>
            <a:endParaRPr lang="en-IN" dirty="0"/>
          </a:p>
        </p:txBody>
      </p:sp>
      <p:sp>
        <p:nvSpPr>
          <p:cNvPr id="3" name="Content Placeholder 2">
            <a:extLst>
              <a:ext uri="{FF2B5EF4-FFF2-40B4-BE49-F238E27FC236}">
                <a16:creationId xmlns:a16="http://schemas.microsoft.com/office/drawing/2014/main" id="{A93773C8-BBAF-46DE-9515-E214F45C6FEC}"/>
              </a:ext>
            </a:extLst>
          </p:cNvPr>
          <p:cNvSpPr>
            <a:spLocks noGrp="1"/>
          </p:cNvSpPr>
          <p:nvPr>
            <p:ph idx="1"/>
          </p:nvPr>
        </p:nvSpPr>
        <p:spPr/>
        <p:txBody>
          <a:bodyPr>
            <a:normAutofit fontScale="85000" lnSpcReduction="20000"/>
          </a:bodyPr>
          <a:lstStyle/>
          <a:p>
            <a:pPr marL="285750" indent="-285750">
              <a:buFont typeface="Arial" panose="020B0604020202020204" pitchFamily="34" charset="0"/>
              <a:buChar char="•"/>
            </a:pPr>
            <a:r>
              <a:rPr lang="en-US" dirty="0"/>
              <a:t>Choose the minimum distance between A and B</a:t>
            </a:r>
          </a:p>
          <a:p>
            <a:pPr marL="285750" indent="-285750">
              <a:buFont typeface="Arial" panose="020B0604020202020204" pitchFamily="34" charset="0"/>
              <a:buChar char="•"/>
            </a:pPr>
            <a:r>
              <a:rPr lang="en-US" dirty="0"/>
              <a:t>Using the input distance matrix, distance between cluster (A,B) and cluster C is computed as</a:t>
            </a:r>
          </a:p>
          <a:p>
            <a:pPr marL="285750" indent="-285750">
              <a:buFont typeface="Arial" panose="020B0604020202020204" pitchFamily="34" charset="0"/>
              <a:buChar char="•"/>
            </a:pPr>
            <a:r>
              <a:rPr lang="en-US" b="1" dirty="0"/>
              <a:t>d</a:t>
            </a:r>
            <a:r>
              <a:rPr lang="en-US" b="1" baseline="-25000" dirty="0"/>
              <a:t>(A,B)→C</a:t>
            </a:r>
            <a:r>
              <a:rPr lang="en-US" b="1" dirty="0"/>
              <a:t>= max(</a:t>
            </a:r>
            <a:r>
              <a:rPr lang="en-US" b="1" i="1" dirty="0" err="1"/>
              <a:t>d</a:t>
            </a:r>
            <a:r>
              <a:rPr lang="en-US" b="1" i="1" baseline="-25000" dirty="0" err="1"/>
              <a:t>AC</a:t>
            </a:r>
            <a:r>
              <a:rPr lang="en-US" sz="1600" b="1" i="1" dirty="0"/>
              <a:t>, </a:t>
            </a:r>
            <a:r>
              <a:rPr lang="en-US" sz="1800" b="1" i="1" dirty="0" err="1"/>
              <a:t>d</a:t>
            </a:r>
            <a:r>
              <a:rPr lang="en-US" b="1" i="1" baseline="-25000" dirty="0" err="1"/>
              <a:t>BC</a:t>
            </a:r>
            <a:r>
              <a:rPr lang="en-US" sz="1600" b="1" i="1" dirty="0"/>
              <a:t>) = max(5.66, 4.95) =5.66</a:t>
            </a:r>
          </a:p>
          <a:p>
            <a:pPr marL="285750" indent="-285750">
              <a:buFont typeface="Arial" panose="020B0604020202020204" pitchFamily="34" charset="0"/>
              <a:buChar char="•"/>
            </a:pPr>
            <a:r>
              <a:rPr lang="en-US" b="1" dirty="0"/>
              <a:t>d</a:t>
            </a:r>
            <a:r>
              <a:rPr lang="en-US" b="1" baseline="-25000" dirty="0"/>
              <a:t>(A,B)→(D,F)</a:t>
            </a:r>
            <a:r>
              <a:rPr lang="en-US" b="1" dirty="0"/>
              <a:t>= max(</a:t>
            </a:r>
            <a:r>
              <a:rPr lang="en-US" b="1" i="1" dirty="0" err="1"/>
              <a:t>d</a:t>
            </a:r>
            <a:r>
              <a:rPr lang="en-US" b="1" i="1" baseline="-25000" dirty="0" err="1"/>
              <a:t>A</a:t>
            </a:r>
            <a:r>
              <a:rPr lang="en-US" b="1" i="1" baseline="-25000" dirty="0"/>
              <a:t>(D,F)</a:t>
            </a:r>
            <a:r>
              <a:rPr lang="en-US" sz="1600" b="1" i="1" dirty="0"/>
              <a:t>, </a:t>
            </a:r>
            <a:r>
              <a:rPr lang="en-US" sz="1800" b="1" i="1" dirty="0"/>
              <a:t>d</a:t>
            </a:r>
            <a:r>
              <a:rPr lang="en-US" b="1" i="1" baseline="-25000" dirty="0"/>
              <a:t>B(D,F)</a:t>
            </a:r>
            <a:r>
              <a:rPr lang="en-US" sz="1600" b="1" i="1" dirty="0"/>
              <a:t>) = max(3.61, 2.92) =3.61</a:t>
            </a:r>
          </a:p>
          <a:p>
            <a:pPr marL="285750" indent="-285750">
              <a:buFont typeface="Arial" panose="020B0604020202020204" pitchFamily="34" charset="0"/>
              <a:buChar char="•"/>
            </a:pPr>
            <a:r>
              <a:rPr lang="en-US" b="1" dirty="0"/>
              <a:t>d</a:t>
            </a:r>
            <a:r>
              <a:rPr lang="en-US" b="1" baseline="-25000" dirty="0"/>
              <a:t>(A,B)→E</a:t>
            </a:r>
            <a:r>
              <a:rPr lang="en-US" b="1" dirty="0"/>
              <a:t>= max(</a:t>
            </a:r>
            <a:r>
              <a:rPr lang="en-US" b="1" i="1" dirty="0" err="1"/>
              <a:t>d</a:t>
            </a:r>
            <a:r>
              <a:rPr lang="en-US" b="1" i="1" baseline="-25000" dirty="0" err="1"/>
              <a:t>AE</a:t>
            </a:r>
            <a:r>
              <a:rPr lang="en-US" sz="1600" b="1" i="1" dirty="0"/>
              <a:t>, </a:t>
            </a:r>
            <a:r>
              <a:rPr lang="en-US" sz="1800" b="1" i="1" dirty="0" err="1"/>
              <a:t>d</a:t>
            </a:r>
            <a:r>
              <a:rPr lang="en-US" b="1" i="1" baseline="-25000" dirty="0" err="1"/>
              <a:t>BE</a:t>
            </a:r>
            <a:r>
              <a:rPr lang="en-US" sz="1600" b="1" i="1" dirty="0"/>
              <a:t>) = max(4.54, 3.54) =4.54</a:t>
            </a:r>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IN" dirty="0"/>
          </a:p>
        </p:txBody>
      </p:sp>
      <p:graphicFrame>
        <p:nvGraphicFramePr>
          <p:cNvPr id="5" name="Table 6">
            <a:extLst>
              <a:ext uri="{FF2B5EF4-FFF2-40B4-BE49-F238E27FC236}">
                <a16:creationId xmlns:a16="http://schemas.microsoft.com/office/drawing/2014/main" id="{70FCD65F-0DAB-4A49-B72F-7478A4D8EF43}"/>
              </a:ext>
            </a:extLst>
          </p:cNvPr>
          <p:cNvGraphicFramePr>
            <a:graphicFrameLocks noGrp="1"/>
          </p:cNvGraphicFramePr>
          <p:nvPr>
            <p:extLst>
              <p:ext uri="{D42A27DB-BD31-4B8C-83A1-F6EECF244321}">
                <p14:modId xmlns:p14="http://schemas.microsoft.com/office/powerpoint/2010/main" val="582877300"/>
              </p:ext>
            </p:extLst>
          </p:nvPr>
        </p:nvGraphicFramePr>
        <p:xfrm>
          <a:off x="7186048" y="2128133"/>
          <a:ext cx="3906786" cy="1923768"/>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gridCol w="898634">
                  <a:extLst>
                    <a:ext uri="{9D8B030D-6E8A-4147-A177-3AD203B41FA5}">
                      <a16:colId xmlns:a16="http://schemas.microsoft.com/office/drawing/2014/main" val="4143640924"/>
                    </a:ext>
                  </a:extLst>
                </a:gridCol>
                <a:gridCol w="851338">
                  <a:extLst>
                    <a:ext uri="{9D8B030D-6E8A-4147-A177-3AD203B41FA5}">
                      <a16:colId xmlns:a16="http://schemas.microsoft.com/office/drawing/2014/main" val="1412412462"/>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bg1"/>
                          </a:solidFill>
                        </a:rPr>
                        <a:t>0.71</a:t>
                      </a:r>
                    </a:p>
                  </a:txBody>
                  <a:tcPr>
                    <a:solidFill>
                      <a:srgbClr val="FF0000"/>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815875274"/>
                  </a:ext>
                </a:extLst>
              </a:tr>
              <a:tr h="370840">
                <a:tc>
                  <a:txBody>
                    <a:bodyPr/>
                    <a:lstStyle/>
                    <a:p>
                      <a:r>
                        <a:rPr lang="en-IN" sz="1400" b="1" dirty="0">
                          <a:solidFill>
                            <a:schemeClr val="bg1"/>
                          </a:solidFill>
                        </a:rPr>
                        <a:t>5.66</a:t>
                      </a:r>
                    </a:p>
                  </a:txBody>
                  <a:tcPr>
                    <a:solidFill>
                      <a:srgbClr val="AEB785"/>
                    </a:solidFill>
                  </a:tcPr>
                </a:tc>
                <a:tc>
                  <a:txBody>
                    <a:bodyPr/>
                    <a:lstStyle/>
                    <a:p>
                      <a:r>
                        <a:rPr lang="en-IN" sz="1400" b="1" dirty="0">
                          <a:solidFill>
                            <a:schemeClr val="bg1"/>
                          </a:solidFill>
                        </a:rPr>
                        <a:t>4.95</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bg1"/>
                          </a:solidFill>
                        </a:rPr>
                        <a:t>3.61</a:t>
                      </a:r>
                    </a:p>
                  </a:txBody>
                  <a:tcPr>
                    <a:solidFill>
                      <a:srgbClr val="AEB785"/>
                    </a:solidFill>
                  </a:tcPr>
                </a:tc>
                <a:tc>
                  <a:txBody>
                    <a:bodyPr/>
                    <a:lstStyle/>
                    <a:p>
                      <a:r>
                        <a:rPr lang="en-IN" sz="1400" b="1" dirty="0">
                          <a:solidFill>
                            <a:schemeClr val="bg1"/>
                          </a:solidFill>
                        </a:rPr>
                        <a:t>2.92</a:t>
                      </a:r>
                    </a:p>
                  </a:txBody>
                  <a:tcPr>
                    <a:solidFill>
                      <a:srgbClr val="AEB785"/>
                    </a:solidFill>
                  </a:tcPr>
                </a:tc>
                <a:tc>
                  <a:txBody>
                    <a:bodyPr/>
                    <a:lstStyle/>
                    <a:p>
                      <a:r>
                        <a:rPr lang="en-IN" sz="1400" b="1" dirty="0">
                          <a:solidFill>
                            <a:schemeClr val="bg1"/>
                          </a:solidFill>
                        </a:rPr>
                        <a:t>2.5</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538020557"/>
                  </a:ext>
                </a:extLst>
              </a:tr>
              <a:tr h="440408">
                <a:tc>
                  <a:txBody>
                    <a:bodyPr/>
                    <a:lstStyle/>
                    <a:p>
                      <a:r>
                        <a:rPr lang="en-IN" sz="1400" b="1" dirty="0">
                          <a:solidFill>
                            <a:schemeClr val="bg1"/>
                          </a:solidFill>
                        </a:rPr>
                        <a:t>4.54</a:t>
                      </a:r>
                    </a:p>
                  </a:txBody>
                  <a:tcPr>
                    <a:solidFill>
                      <a:srgbClr val="AEB785"/>
                    </a:solidFill>
                  </a:tcPr>
                </a:tc>
                <a:tc>
                  <a:txBody>
                    <a:bodyPr/>
                    <a:lstStyle/>
                    <a:p>
                      <a:r>
                        <a:rPr lang="en-IN" sz="1400" b="1" dirty="0">
                          <a:solidFill>
                            <a:schemeClr val="bg1"/>
                          </a:solidFill>
                        </a:rPr>
                        <a:t>3.54</a:t>
                      </a:r>
                    </a:p>
                  </a:txBody>
                  <a:tcPr>
                    <a:solidFill>
                      <a:srgbClr val="AEB785"/>
                    </a:solidFill>
                  </a:tcPr>
                </a:tc>
                <a:tc>
                  <a:txBody>
                    <a:bodyPr/>
                    <a:lstStyle/>
                    <a:p>
                      <a:r>
                        <a:rPr lang="en-IN" sz="1400" b="1" dirty="0">
                          <a:solidFill>
                            <a:schemeClr val="bg1"/>
                          </a:solidFill>
                        </a:rPr>
                        <a:t>1.41</a:t>
                      </a:r>
                    </a:p>
                  </a:txBody>
                  <a:tcPr>
                    <a:solidFill>
                      <a:srgbClr val="AEB785"/>
                    </a:solidFill>
                  </a:tcPr>
                </a:tc>
                <a:tc>
                  <a:txBody>
                    <a:bodyPr/>
                    <a:lstStyle/>
                    <a:p>
                      <a:r>
                        <a:rPr lang="en-IN" sz="1400" b="1" dirty="0">
                          <a:solidFill>
                            <a:schemeClr val="bg1"/>
                          </a:solidFill>
                        </a:rPr>
                        <a:t>1.12</a:t>
                      </a:r>
                    </a:p>
                  </a:txBody>
                  <a:tcPr>
                    <a:solidFill>
                      <a:srgbClr val="AEB785"/>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925237819"/>
                  </a:ext>
                </a:extLst>
              </a:tr>
            </a:tbl>
          </a:graphicData>
        </a:graphic>
      </p:graphicFrame>
      <p:sp>
        <p:nvSpPr>
          <p:cNvPr id="7" name="TextBox 6">
            <a:extLst>
              <a:ext uri="{FF2B5EF4-FFF2-40B4-BE49-F238E27FC236}">
                <a16:creationId xmlns:a16="http://schemas.microsoft.com/office/drawing/2014/main" id="{E4D28441-2062-49EF-81A6-6EFDF7D72A31}"/>
              </a:ext>
            </a:extLst>
          </p:cNvPr>
          <p:cNvSpPr txBox="1"/>
          <p:nvPr/>
        </p:nvSpPr>
        <p:spPr>
          <a:xfrm>
            <a:off x="6429311" y="2111758"/>
            <a:ext cx="767919" cy="2215991"/>
          </a:xfrm>
          <a:prstGeom prst="rect">
            <a:avLst/>
          </a:prstGeom>
          <a:noFill/>
        </p:spPr>
        <p:txBody>
          <a:bodyPr wrap="square" rtlCol="0">
            <a:spAutoFit/>
          </a:bodyPr>
          <a:lstStyle/>
          <a:p>
            <a:r>
              <a:rPr lang="en-IN" sz="2400" dirty="0"/>
              <a:t>A</a:t>
            </a:r>
          </a:p>
          <a:p>
            <a:r>
              <a:rPr lang="en-IN" sz="2400" dirty="0"/>
              <a:t>B</a:t>
            </a:r>
          </a:p>
          <a:p>
            <a:r>
              <a:rPr lang="en-IN" sz="2400" dirty="0"/>
              <a:t>C</a:t>
            </a:r>
          </a:p>
          <a:p>
            <a:r>
              <a:rPr lang="en-IN" sz="2400" dirty="0"/>
              <a:t>D,F</a:t>
            </a:r>
          </a:p>
          <a:p>
            <a:r>
              <a:rPr lang="en-IN" sz="2400" dirty="0"/>
              <a:t>E</a:t>
            </a:r>
          </a:p>
          <a:p>
            <a:endParaRPr lang="en-IN" dirty="0"/>
          </a:p>
        </p:txBody>
      </p:sp>
      <p:sp>
        <p:nvSpPr>
          <p:cNvPr id="9" name="TextBox 8">
            <a:extLst>
              <a:ext uri="{FF2B5EF4-FFF2-40B4-BE49-F238E27FC236}">
                <a16:creationId xmlns:a16="http://schemas.microsoft.com/office/drawing/2014/main" id="{E44411B4-70F6-4C60-855B-B4EFD3798B4D}"/>
              </a:ext>
            </a:extLst>
          </p:cNvPr>
          <p:cNvSpPr txBox="1"/>
          <p:nvPr/>
        </p:nvSpPr>
        <p:spPr>
          <a:xfrm>
            <a:off x="7010636" y="1705704"/>
            <a:ext cx="4721774" cy="400110"/>
          </a:xfrm>
          <a:prstGeom prst="rect">
            <a:avLst/>
          </a:prstGeom>
          <a:noFill/>
        </p:spPr>
        <p:txBody>
          <a:bodyPr wrap="square" rtlCol="0">
            <a:spAutoFit/>
          </a:bodyPr>
          <a:lstStyle/>
          <a:p>
            <a:r>
              <a:rPr lang="en-IN" sz="2000" dirty="0"/>
              <a:t>A        B          C           D,F         E</a:t>
            </a:r>
          </a:p>
        </p:txBody>
      </p:sp>
      <p:graphicFrame>
        <p:nvGraphicFramePr>
          <p:cNvPr id="11" name="Table 6">
            <a:extLst>
              <a:ext uri="{FF2B5EF4-FFF2-40B4-BE49-F238E27FC236}">
                <a16:creationId xmlns:a16="http://schemas.microsoft.com/office/drawing/2014/main" id="{6551C0A0-806E-4FF2-BC4F-097725AA43B4}"/>
              </a:ext>
            </a:extLst>
          </p:cNvPr>
          <p:cNvGraphicFramePr>
            <a:graphicFrameLocks noGrp="1"/>
          </p:cNvGraphicFramePr>
          <p:nvPr>
            <p:extLst>
              <p:ext uri="{D42A27DB-BD31-4B8C-83A1-F6EECF244321}">
                <p14:modId xmlns:p14="http://schemas.microsoft.com/office/powerpoint/2010/main" val="2928010851"/>
              </p:ext>
            </p:extLst>
          </p:nvPr>
        </p:nvGraphicFramePr>
        <p:xfrm>
          <a:off x="7250220" y="4639269"/>
          <a:ext cx="3055448" cy="1552928"/>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gridCol w="898634">
                  <a:extLst>
                    <a:ext uri="{9D8B030D-6E8A-4147-A177-3AD203B41FA5}">
                      <a16:colId xmlns:a16="http://schemas.microsoft.com/office/drawing/2014/main" val="4143640924"/>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tx1"/>
                          </a:solidFill>
                        </a:rPr>
                        <a:t>5.66</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tx1"/>
                          </a:solidFill>
                        </a:rPr>
                        <a:t>3.61</a:t>
                      </a:r>
                    </a:p>
                  </a:txBody>
                  <a:tcPr>
                    <a:solidFill>
                      <a:srgbClr val="AEB785"/>
                    </a:solidFill>
                  </a:tcPr>
                </a:tc>
                <a:tc>
                  <a:txBody>
                    <a:bodyPr/>
                    <a:lstStyle/>
                    <a:p>
                      <a:r>
                        <a:rPr lang="en-IN" sz="1400" b="1" dirty="0">
                          <a:solidFill>
                            <a:schemeClr val="bg1"/>
                          </a:solidFill>
                        </a:rPr>
                        <a:t>2.92</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538020557"/>
                  </a:ext>
                </a:extLst>
              </a:tr>
              <a:tr h="440408">
                <a:tc>
                  <a:txBody>
                    <a:bodyPr/>
                    <a:lstStyle/>
                    <a:p>
                      <a:r>
                        <a:rPr lang="en-IN" sz="1400" b="1" dirty="0">
                          <a:solidFill>
                            <a:schemeClr val="tx1"/>
                          </a:solidFill>
                        </a:rPr>
                        <a:t>4.54</a:t>
                      </a:r>
                    </a:p>
                  </a:txBody>
                  <a:tcPr>
                    <a:solidFill>
                      <a:srgbClr val="AEB785"/>
                    </a:solidFill>
                  </a:tcPr>
                </a:tc>
                <a:tc>
                  <a:txBody>
                    <a:bodyPr/>
                    <a:lstStyle/>
                    <a:p>
                      <a:r>
                        <a:rPr lang="en-IN" sz="1400" b="1" dirty="0">
                          <a:solidFill>
                            <a:schemeClr val="bg1"/>
                          </a:solidFill>
                        </a:rPr>
                        <a:t>3.54</a:t>
                      </a:r>
                    </a:p>
                  </a:txBody>
                  <a:tcPr>
                    <a:solidFill>
                      <a:srgbClr val="AEB785"/>
                    </a:solidFill>
                  </a:tcPr>
                </a:tc>
                <a:tc>
                  <a:txBody>
                    <a:bodyPr/>
                    <a:lstStyle/>
                    <a:p>
                      <a:r>
                        <a:rPr lang="en-IN" sz="1400" b="1" dirty="0">
                          <a:solidFill>
                            <a:schemeClr val="bg1"/>
                          </a:solidFill>
                        </a:rPr>
                        <a:t>1.41</a:t>
                      </a:r>
                    </a:p>
                  </a:txBody>
                  <a:tcPr>
                    <a:solidFill>
                      <a:srgbClr val="FF0000"/>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925237819"/>
                  </a:ext>
                </a:extLst>
              </a:tr>
            </a:tbl>
          </a:graphicData>
        </a:graphic>
      </p:graphicFrame>
      <p:sp>
        <p:nvSpPr>
          <p:cNvPr id="13" name="TextBox 12">
            <a:extLst>
              <a:ext uri="{FF2B5EF4-FFF2-40B4-BE49-F238E27FC236}">
                <a16:creationId xmlns:a16="http://schemas.microsoft.com/office/drawing/2014/main" id="{210F7FBD-F3C7-4638-A468-3E2F879BBED9}"/>
              </a:ext>
            </a:extLst>
          </p:cNvPr>
          <p:cNvSpPr txBox="1"/>
          <p:nvPr/>
        </p:nvSpPr>
        <p:spPr>
          <a:xfrm>
            <a:off x="6493483" y="4622894"/>
            <a:ext cx="767919" cy="1846659"/>
          </a:xfrm>
          <a:prstGeom prst="rect">
            <a:avLst/>
          </a:prstGeom>
          <a:noFill/>
        </p:spPr>
        <p:txBody>
          <a:bodyPr wrap="square" rtlCol="0">
            <a:spAutoFit/>
          </a:bodyPr>
          <a:lstStyle/>
          <a:p>
            <a:r>
              <a:rPr lang="en-IN" sz="2400" dirty="0"/>
              <a:t>A,B</a:t>
            </a:r>
          </a:p>
          <a:p>
            <a:r>
              <a:rPr lang="en-IN" sz="2400" dirty="0"/>
              <a:t>C</a:t>
            </a:r>
          </a:p>
          <a:p>
            <a:r>
              <a:rPr lang="en-IN" sz="2400" dirty="0"/>
              <a:t>D,F</a:t>
            </a:r>
          </a:p>
          <a:p>
            <a:r>
              <a:rPr lang="en-IN" sz="2400" dirty="0"/>
              <a:t>E</a:t>
            </a:r>
          </a:p>
          <a:p>
            <a:endParaRPr lang="en-IN" dirty="0"/>
          </a:p>
        </p:txBody>
      </p:sp>
      <p:sp>
        <p:nvSpPr>
          <p:cNvPr id="15" name="TextBox 14">
            <a:extLst>
              <a:ext uri="{FF2B5EF4-FFF2-40B4-BE49-F238E27FC236}">
                <a16:creationId xmlns:a16="http://schemas.microsoft.com/office/drawing/2014/main" id="{BF0AB321-2B19-418D-A322-B6891F86DD6F}"/>
              </a:ext>
            </a:extLst>
          </p:cNvPr>
          <p:cNvSpPr txBox="1"/>
          <p:nvPr/>
        </p:nvSpPr>
        <p:spPr>
          <a:xfrm>
            <a:off x="7074808" y="4216840"/>
            <a:ext cx="4721774" cy="400110"/>
          </a:xfrm>
          <a:prstGeom prst="rect">
            <a:avLst/>
          </a:prstGeom>
          <a:noFill/>
        </p:spPr>
        <p:txBody>
          <a:bodyPr wrap="square" rtlCol="0">
            <a:spAutoFit/>
          </a:bodyPr>
          <a:lstStyle/>
          <a:p>
            <a:r>
              <a:rPr lang="en-IN" sz="2000" dirty="0"/>
              <a:t>A,B          C           D,F         E</a:t>
            </a:r>
          </a:p>
        </p:txBody>
      </p:sp>
      <p:sp>
        <p:nvSpPr>
          <p:cNvPr id="4" name="Footer Placeholder 3">
            <a:extLst>
              <a:ext uri="{FF2B5EF4-FFF2-40B4-BE49-F238E27FC236}">
                <a16:creationId xmlns:a16="http://schemas.microsoft.com/office/drawing/2014/main" id="{33F68609-867B-466F-A0E6-B1EB2A2453E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516190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4E82-13B3-44B6-A4E8-935515FC58F6}"/>
              </a:ext>
            </a:extLst>
          </p:cNvPr>
          <p:cNvSpPr>
            <a:spLocks noGrp="1"/>
          </p:cNvSpPr>
          <p:nvPr>
            <p:ph type="title"/>
          </p:nvPr>
        </p:nvSpPr>
        <p:spPr/>
        <p:txBody>
          <a:bodyPr/>
          <a:lstStyle/>
          <a:p>
            <a:r>
              <a:rPr lang="en-US" dirty="0"/>
              <a:t>Complete Linkage – Example – Step 3</a:t>
            </a:r>
            <a:endParaRPr lang="en-IN" dirty="0"/>
          </a:p>
        </p:txBody>
      </p:sp>
      <p:sp>
        <p:nvSpPr>
          <p:cNvPr id="3" name="Content Placeholder 2">
            <a:extLst>
              <a:ext uri="{FF2B5EF4-FFF2-40B4-BE49-F238E27FC236}">
                <a16:creationId xmlns:a16="http://schemas.microsoft.com/office/drawing/2014/main" id="{A93773C8-BBAF-46DE-9515-E214F45C6FEC}"/>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Choose the minimum distance between D,F and E</a:t>
            </a:r>
          </a:p>
          <a:p>
            <a:pPr marL="285750" indent="-285750">
              <a:buFont typeface="Arial" panose="020B0604020202020204" pitchFamily="34" charset="0"/>
              <a:buChar char="•"/>
            </a:pPr>
            <a:r>
              <a:rPr lang="en-US" dirty="0"/>
              <a:t>Using the input distance matrix, distance between cluster((D,F) ,E)and cluster (A,B) is computed as</a:t>
            </a:r>
          </a:p>
          <a:p>
            <a:pPr marL="285750" indent="-285750">
              <a:buFont typeface="Arial" panose="020B0604020202020204" pitchFamily="34" charset="0"/>
              <a:buChar char="•"/>
            </a:pPr>
            <a:r>
              <a:rPr lang="en-US" b="1" dirty="0"/>
              <a:t>d</a:t>
            </a:r>
            <a:r>
              <a:rPr lang="en-US" b="1" baseline="-25000" dirty="0"/>
              <a:t>(D,F),E)-&gt;(A,B) </a:t>
            </a:r>
            <a:r>
              <a:rPr lang="en-US" b="1" dirty="0"/>
              <a:t>= max(</a:t>
            </a:r>
            <a:r>
              <a:rPr lang="en-US" b="1" i="1" dirty="0"/>
              <a:t>d</a:t>
            </a:r>
            <a:r>
              <a:rPr lang="en-US" b="1" i="1" baseline="-25000" dirty="0"/>
              <a:t>(D,F)-&gt;(A,B)</a:t>
            </a:r>
            <a:r>
              <a:rPr lang="en-US" sz="1600" b="1" i="1" dirty="0"/>
              <a:t>, </a:t>
            </a:r>
            <a:r>
              <a:rPr lang="en-US" sz="1800" b="1" i="1" dirty="0" err="1"/>
              <a:t>d</a:t>
            </a:r>
            <a:r>
              <a:rPr lang="en-US" sz="1800" b="1" i="1" baseline="-25000" dirty="0" err="1"/>
              <a:t>E</a:t>
            </a:r>
            <a:r>
              <a:rPr lang="en-US" sz="1800" b="1" i="1" baseline="-25000" dirty="0"/>
              <a:t>-&gt;(A,B)</a:t>
            </a:r>
            <a:r>
              <a:rPr lang="en-US" sz="1600" b="1" i="1" dirty="0"/>
              <a:t>) = max(</a:t>
            </a:r>
            <a:r>
              <a:rPr lang="en-US" b="1" i="1" dirty="0"/>
              <a:t>3.61</a:t>
            </a:r>
            <a:r>
              <a:rPr lang="en-US" sz="1600" b="1" i="1" dirty="0"/>
              <a:t>, 4.54) =4.54</a:t>
            </a:r>
          </a:p>
          <a:p>
            <a:pPr marL="285750" indent="-285750">
              <a:buFont typeface="Arial" panose="020B0604020202020204" pitchFamily="34" charset="0"/>
              <a:buChar char="•"/>
            </a:pPr>
            <a:r>
              <a:rPr lang="en-US" b="1" dirty="0"/>
              <a:t>d</a:t>
            </a:r>
            <a:r>
              <a:rPr lang="en-US" b="1" baseline="-25000" dirty="0"/>
              <a:t> (D,F),E)-&gt;C</a:t>
            </a:r>
            <a:r>
              <a:rPr lang="en-US" b="1" dirty="0"/>
              <a:t>= max(</a:t>
            </a:r>
            <a:r>
              <a:rPr lang="en-US" b="1" i="1" dirty="0"/>
              <a:t>d</a:t>
            </a:r>
            <a:r>
              <a:rPr lang="en-US" b="1" i="1" baseline="-25000" dirty="0"/>
              <a:t>(D,F)-&gt;C</a:t>
            </a:r>
            <a:r>
              <a:rPr lang="en-US" sz="1600" b="1" i="1" dirty="0"/>
              <a:t>, </a:t>
            </a:r>
            <a:r>
              <a:rPr lang="en-US" sz="1800" b="1" i="1" dirty="0" err="1"/>
              <a:t>d</a:t>
            </a:r>
            <a:r>
              <a:rPr lang="en-US" sz="1800" b="1" i="1" baseline="-25000" dirty="0" err="1"/>
              <a:t>E</a:t>
            </a:r>
            <a:r>
              <a:rPr lang="en-US" sz="1800" b="1" i="1" baseline="-25000" dirty="0"/>
              <a:t>-&gt;C</a:t>
            </a:r>
            <a:r>
              <a:rPr lang="en-US" sz="1600" b="1" i="1" dirty="0"/>
              <a:t>) = max(2.92, 3.54) =3.54</a:t>
            </a:r>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IN" dirty="0"/>
          </a:p>
        </p:txBody>
      </p:sp>
      <p:graphicFrame>
        <p:nvGraphicFramePr>
          <p:cNvPr id="4" name="Table 6">
            <a:extLst>
              <a:ext uri="{FF2B5EF4-FFF2-40B4-BE49-F238E27FC236}">
                <a16:creationId xmlns:a16="http://schemas.microsoft.com/office/drawing/2014/main" id="{61D4B0F0-4F51-444D-B636-26FD84DB0222}"/>
              </a:ext>
            </a:extLst>
          </p:cNvPr>
          <p:cNvGraphicFramePr>
            <a:graphicFrameLocks noGrp="1"/>
          </p:cNvGraphicFramePr>
          <p:nvPr>
            <p:extLst>
              <p:ext uri="{D42A27DB-BD31-4B8C-83A1-F6EECF244321}">
                <p14:modId xmlns:p14="http://schemas.microsoft.com/office/powerpoint/2010/main" val="709743465"/>
              </p:ext>
            </p:extLst>
          </p:nvPr>
        </p:nvGraphicFramePr>
        <p:xfrm>
          <a:off x="7645638" y="2248054"/>
          <a:ext cx="3055448" cy="1552928"/>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gridCol w="898634">
                  <a:extLst>
                    <a:ext uri="{9D8B030D-6E8A-4147-A177-3AD203B41FA5}">
                      <a16:colId xmlns:a16="http://schemas.microsoft.com/office/drawing/2014/main" val="4143640924"/>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tx1"/>
                          </a:solidFill>
                        </a:rPr>
                        <a:t>5.66</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tx1"/>
                          </a:solidFill>
                        </a:rPr>
                        <a:t>3.61</a:t>
                      </a:r>
                    </a:p>
                  </a:txBody>
                  <a:tcPr>
                    <a:solidFill>
                      <a:srgbClr val="AEB785"/>
                    </a:solidFill>
                  </a:tcPr>
                </a:tc>
                <a:tc>
                  <a:txBody>
                    <a:bodyPr/>
                    <a:lstStyle/>
                    <a:p>
                      <a:r>
                        <a:rPr lang="en-IN" sz="1400" b="1" dirty="0">
                          <a:solidFill>
                            <a:schemeClr val="bg1"/>
                          </a:solidFill>
                        </a:rPr>
                        <a:t>2.92</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538020557"/>
                  </a:ext>
                </a:extLst>
              </a:tr>
              <a:tr h="440408">
                <a:tc>
                  <a:txBody>
                    <a:bodyPr/>
                    <a:lstStyle/>
                    <a:p>
                      <a:r>
                        <a:rPr lang="en-IN" sz="1400" b="1" dirty="0">
                          <a:solidFill>
                            <a:schemeClr val="tx1"/>
                          </a:solidFill>
                        </a:rPr>
                        <a:t>4.54</a:t>
                      </a:r>
                    </a:p>
                  </a:txBody>
                  <a:tcPr>
                    <a:solidFill>
                      <a:srgbClr val="AEB785"/>
                    </a:solidFill>
                  </a:tcPr>
                </a:tc>
                <a:tc>
                  <a:txBody>
                    <a:bodyPr/>
                    <a:lstStyle/>
                    <a:p>
                      <a:r>
                        <a:rPr lang="en-IN" sz="1400" b="1" dirty="0">
                          <a:solidFill>
                            <a:schemeClr val="bg1"/>
                          </a:solidFill>
                        </a:rPr>
                        <a:t>3.54</a:t>
                      </a:r>
                    </a:p>
                  </a:txBody>
                  <a:tcPr>
                    <a:solidFill>
                      <a:srgbClr val="AEB785"/>
                    </a:solidFill>
                  </a:tcPr>
                </a:tc>
                <a:tc>
                  <a:txBody>
                    <a:bodyPr/>
                    <a:lstStyle/>
                    <a:p>
                      <a:r>
                        <a:rPr lang="en-IN" sz="1400" b="1" dirty="0">
                          <a:solidFill>
                            <a:schemeClr val="bg1"/>
                          </a:solidFill>
                        </a:rPr>
                        <a:t>1.41</a:t>
                      </a:r>
                    </a:p>
                  </a:txBody>
                  <a:tcPr>
                    <a:solidFill>
                      <a:srgbClr val="FF0000"/>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925237819"/>
                  </a:ext>
                </a:extLst>
              </a:tr>
            </a:tbl>
          </a:graphicData>
        </a:graphic>
      </p:graphicFrame>
      <p:sp>
        <p:nvSpPr>
          <p:cNvPr id="6" name="TextBox 5">
            <a:extLst>
              <a:ext uri="{FF2B5EF4-FFF2-40B4-BE49-F238E27FC236}">
                <a16:creationId xmlns:a16="http://schemas.microsoft.com/office/drawing/2014/main" id="{A4655F50-D8D9-4BC4-80BE-724F957E1866}"/>
              </a:ext>
            </a:extLst>
          </p:cNvPr>
          <p:cNvSpPr txBox="1"/>
          <p:nvPr/>
        </p:nvSpPr>
        <p:spPr>
          <a:xfrm>
            <a:off x="6888901" y="2231679"/>
            <a:ext cx="767919" cy="1846659"/>
          </a:xfrm>
          <a:prstGeom prst="rect">
            <a:avLst/>
          </a:prstGeom>
          <a:noFill/>
        </p:spPr>
        <p:txBody>
          <a:bodyPr wrap="square" rtlCol="0">
            <a:spAutoFit/>
          </a:bodyPr>
          <a:lstStyle/>
          <a:p>
            <a:r>
              <a:rPr lang="en-IN" sz="2400" dirty="0"/>
              <a:t>A,B</a:t>
            </a:r>
          </a:p>
          <a:p>
            <a:r>
              <a:rPr lang="en-IN" sz="2400" dirty="0"/>
              <a:t>C</a:t>
            </a:r>
          </a:p>
          <a:p>
            <a:r>
              <a:rPr lang="en-IN" sz="2400" dirty="0"/>
              <a:t>D,F</a:t>
            </a:r>
          </a:p>
          <a:p>
            <a:r>
              <a:rPr lang="en-IN" sz="2400" dirty="0"/>
              <a:t>E</a:t>
            </a:r>
          </a:p>
          <a:p>
            <a:endParaRPr lang="en-IN" dirty="0"/>
          </a:p>
        </p:txBody>
      </p:sp>
      <p:sp>
        <p:nvSpPr>
          <p:cNvPr id="8" name="TextBox 7">
            <a:extLst>
              <a:ext uri="{FF2B5EF4-FFF2-40B4-BE49-F238E27FC236}">
                <a16:creationId xmlns:a16="http://schemas.microsoft.com/office/drawing/2014/main" id="{8DD8D978-B9A7-4F2C-AB06-D978A3DDE8C4}"/>
              </a:ext>
            </a:extLst>
          </p:cNvPr>
          <p:cNvSpPr txBox="1"/>
          <p:nvPr/>
        </p:nvSpPr>
        <p:spPr>
          <a:xfrm>
            <a:off x="7470226" y="1825625"/>
            <a:ext cx="4721774" cy="400110"/>
          </a:xfrm>
          <a:prstGeom prst="rect">
            <a:avLst/>
          </a:prstGeom>
          <a:noFill/>
        </p:spPr>
        <p:txBody>
          <a:bodyPr wrap="square" rtlCol="0">
            <a:spAutoFit/>
          </a:bodyPr>
          <a:lstStyle/>
          <a:p>
            <a:r>
              <a:rPr lang="en-IN" sz="2000" dirty="0"/>
              <a:t>A,B          C           D,F         E</a:t>
            </a:r>
          </a:p>
        </p:txBody>
      </p:sp>
      <p:graphicFrame>
        <p:nvGraphicFramePr>
          <p:cNvPr id="17" name="Table 6">
            <a:extLst>
              <a:ext uri="{FF2B5EF4-FFF2-40B4-BE49-F238E27FC236}">
                <a16:creationId xmlns:a16="http://schemas.microsoft.com/office/drawing/2014/main" id="{C1B358EC-CAFD-41D1-8B27-EF93F90730B3}"/>
              </a:ext>
            </a:extLst>
          </p:cNvPr>
          <p:cNvGraphicFramePr>
            <a:graphicFrameLocks noGrp="1"/>
          </p:cNvGraphicFramePr>
          <p:nvPr>
            <p:extLst>
              <p:ext uri="{D42A27DB-BD31-4B8C-83A1-F6EECF244321}">
                <p14:modId xmlns:p14="http://schemas.microsoft.com/office/powerpoint/2010/main" val="3358105481"/>
              </p:ext>
            </p:extLst>
          </p:nvPr>
        </p:nvGraphicFramePr>
        <p:xfrm>
          <a:off x="7645638" y="4815180"/>
          <a:ext cx="2156814" cy="1112520"/>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bg1"/>
                          </a:solidFill>
                        </a:rPr>
                        <a:t>5.66</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tx1"/>
                          </a:solidFill>
                        </a:rPr>
                        <a:t>4.54</a:t>
                      </a:r>
                    </a:p>
                  </a:txBody>
                  <a:tcPr>
                    <a:solidFill>
                      <a:srgbClr val="AEB785"/>
                    </a:solidFill>
                  </a:tcPr>
                </a:tc>
                <a:tc>
                  <a:txBody>
                    <a:bodyPr/>
                    <a:lstStyle/>
                    <a:p>
                      <a:r>
                        <a:rPr lang="en-IN" sz="1400" b="1" dirty="0">
                          <a:solidFill>
                            <a:schemeClr val="tx1"/>
                          </a:solidFill>
                        </a:rPr>
                        <a:t>3.54</a:t>
                      </a:r>
                    </a:p>
                  </a:txBody>
                  <a:tcPr>
                    <a:solidFill>
                      <a:srgbClr val="FF0000"/>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3538020557"/>
                  </a:ext>
                </a:extLst>
              </a:tr>
            </a:tbl>
          </a:graphicData>
        </a:graphic>
      </p:graphicFrame>
      <p:sp>
        <p:nvSpPr>
          <p:cNvPr id="19" name="TextBox 18">
            <a:extLst>
              <a:ext uri="{FF2B5EF4-FFF2-40B4-BE49-F238E27FC236}">
                <a16:creationId xmlns:a16="http://schemas.microsoft.com/office/drawing/2014/main" id="{A5FEA020-A4CF-4179-AB20-4A9E05F9E797}"/>
              </a:ext>
            </a:extLst>
          </p:cNvPr>
          <p:cNvSpPr txBox="1"/>
          <p:nvPr/>
        </p:nvSpPr>
        <p:spPr>
          <a:xfrm>
            <a:off x="6649375" y="4798805"/>
            <a:ext cx="1007445" cy="1477328"/>
          </a:xfrm>
          <a:prstGeom prst="rect">
            <a:avLst/>
          </a:prstGeom>
          <a:noFill/>
        </p:spPr>
        <p:txBody>
          <a:bodyPr wrap="square" rtlCol="0">
            <a:spAutoFit/>
          </a:bodyPr>
          <a:lstStyle/>
          <a:p>
            <a:r>
              <a:rPr lang="en-IN" sz="2400" dirty="0"/>
              <a:t>A,B</a:t>
            </a:r>
          </a:p>
          <a:p>
            <a:r>
              <a:rPr lang="en-IN" sz="2400" dirty="0"/>
              <a:t>C</a:t>
            </a:r>
          </a:p>
          <a:p>
            <a:r>
              <a:rPr lang="en-IN" sz="2400" dirty="0"/>
              <a:t>D,F,E</a:t>
            </a:r>
          </a:p>
          <a:p>
            <a:endParaRPr lang="en-IN" dirty="0"/>
          </a:p>
        </p:txBody>
      </p:sp>
      <p:sp>
        <p:nvSpPr>
          <p:cNvPr id="21" name="TextBox 20">
            <a:extLst>
              <a:ext uri="{FF2B5EF4-FFF2-40B4-BE49-F238E27FC236}">
                <a16:creationId xmlns:a16="http://schemas.microsoft.com/office/drawing/2014/main" id="{3B557CD9-E13E-4D72-BBDD-970E653BD85B}"/>
              </a:ext>
            </a:extLst>
          </p:cNvPr>
          <p:cNvSpPr txBox="1"/>
          <p:nvPr/>
        </p:nvSpPr>
        <p:spPr>
          <a:xfrm>
            <a:off x="7470226" y="4392751"/>
            <a:ext cx="2332226" cy="400110"/>
          </a:xfrm>
          <a:prstGeom prst="rect">
            <a:avLst/>
          </a:prstGeom>
          <a:noFill/>
        </p:spPr>
        <p:txBody>
          <a:bodyPr wrap="square" rtlCol="0">
            <a:spAutoFit/>
          </a:bodyPr>
          <a:lstStyle/>
          <a:p>
            <a:r>
              <a:rPr lang="en-IN" sz="2000" dirty="0"/>
              <a:t>A,B     C          D,F,E</a:t>
            </a:r>
          </a:p>
        </p:txBody>
      </p:sp>
      <p:sp>
        <p:nvSpPr>
          <p:cNvPr id="5" name="Footer Placeholder 4">
            <a:extLst>
              <a:ext uri="{FF2B5EF4-FFF2-40B4-BE49-F238E27FC236}">
                <a16:creationId xmlns:a16="http://schemas.microsoft.com/office/drawing/2014/main" id="{6F667A67-39AF-4C55-AC99-635DF26E3F0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709886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76B7-4034-4F75-B416-CE00FAD88EB5}"/>
              </a:ext>
            </a:extLst>
          </p:cNvPr>
          <p:cNvSpPr>
            <a:spLocks noGrp="1"/>
          </p:cNvSpPr>
          <p:nvPr>
            <p:ph type="title"/>
          </p:nvPr>
        </p:nvSpPr>
        <p:spPr/>
        <p:txBody>
          <a:bodyPr/>
          <a:lstStyle/>
          <a:p>
            <a:r>
              <a:rPr lang="en-US" dirty="0"/>
              <a:t>Complete Linkage – Example – Step 4</a:t>
            </a:r>
            <a:endParaRPr lang="en-IN" dirty="0"/>
          </a:p>
        </p:txBody>
      </p:sp>
      <p:sp>
        <p:nvSpPr>
          <p:cNvPr id="3" name="Content Placeholder 2">
            <a:extLst>
              <a:ext uri="{FF2B5EF4-FFF2-40B4-BE49-F238E27FC236}">
                <a16:creationId xmlns:a16="http://schemas.microsoft.com/office/drawing/2014/main" id="{50C338DD-A6D3-46EC-BD8D-4FC3C8F6C2A9}"/>
              </a:ext>
            </a:extLst>
          </p:cNvPr>
          <p:cNvSpPr>
            <a:spLocks noGrp="1"/>
          </p:cNvSpPr>
          <p:nvPr>
            <p:ph idx="1"/>
          </p:nvPr>
        </p:nvSpPr>
        <p:spPr>
          <a:xfrm>
            <a:off x="838201" y="1825625"/>
            <a:ext cx="4831079" cy="4351338"/>
          </a:xfrm>
        </p:spPr>
        <p:txBody>
          <a:bodyPr/>
          <a:lstStyle/>
          <a:p>
            <a:pPr marL="285750" indent="-285750">
              <a:buFont typeface="Arial" panose="020B0604020202020204" pitchFamily="34" charset="0"/>
              <a:buChar char="•"/>
            </a:pPr>
            <a:r>
              <a:rPr lang="en-US" dirty="0"/>
              <a:t>Choose the minimum distance between D,F,E and C</a:t>
            </a:r>
          </a:p>
          <a:p>
            <a:pPr marL="285750" indent="-285750">
              <a:buFont typeface="Arial" panose="020B0604020202020204" pitchFamily="34" charset="0"/>
              <a:buChar char="•"/>
            </a:pPr>
            <a:r>
              <a:rPr lang="en-US" dirty="0"/>
              <a:t>Using the input distance matrix, distance between cluster(((D,F) ,E),C) and cluster (A,B) is computed as</a:t>
            </a:r>
          </a:p>
          <a:p>
            <a:pPr marL="285750" indent="-285750">
              <a:buFont typeface="Arial" panose="020B0604020202020204" pitchFamily="34" charset="0"/>
              <a:buChar char="•"/>
            </a:pPr>
            <a:r>
              <a:rPr lang="en-US" b="1" dirty="0"/>
              <a:t>d</a:t>
            </a:r>
            <a:r>
              <a:rPr lang="en-US" b="1" baseline="-25000" dirty="0"/>
              <a:t>((D,F),E),C)-&gt;(A,B) </a:t>
            </a:r>
            <a:r>
              <a:rPr lang="en-US" b="1" dirty="0"/>
              <a:t>= max(</a:t>
            </a:r>
            <a:r>
              <a:rPr lang="en-US" b="1" i="1" dirty="0"/>
              <a:t>d</a:t>
            </a:r>
            <a:r>
              <a:rPr lang="en-US" b="1" i="1" baseline="-25000" dirty="0"/>
              <a:t>((D,F),E)-&gt;(A,B)</a:t>
            </a:r>
            <a:r>
              <a:rPr lang="en-US" sz="1600" b="1" i="1" dirty="0"/>
              <a:t>, </a:t>
            </a:r>
            <a:r>
              <a:rPr lang="en-US" sz="1800" b="1" i="1" dirty="0" err="1"/>
              <a:t>d</a:t>
            </a:r>
            <a:r>
              <a:rPr lang="en-US" sz="1800" b="1" i="1" baseline="-25000" dirty="0" err="1"/>
              <a:t>C</a:t>
            </a:r>
            <a:r>
              <a:rPr lang="en-US" sz="1800" b="1" i="1" baseline="-25000" dirty="0"/>
              <a:t>-&gt;(A,B)</a:t>
            </a:r>
            <a:r>
              <a:rPr lang="en-US" sz="1600" b="1" i="1" dirty="0"/>
              <a:t>) = max(4.54, 5.66) =5.66</a:t>
            </a:r>
          </a:p>
          <a:p>
            <a:pPr marL="285750" indent="-285750">
              <a:buFont typeface="Arial" panose="020B0604020202020204" pitchFamily="34" charset="0"/>
              <a:buChar char="•"/>
            </a:pPr>
            <a:endParaRPr lang="en-US" dirty="0"/>
          </a:p>
          <a:p>
            <a:endParaRPr lang="en-IN" dirty="0"/>
          </a:p>
        </p:txBody>
      </p:sp>
      <p:graphicFrame>
        <p:nvGraphicFramePr>
          <p:cNvPr id="5" name="Table 6">
            <a:extLst>
              <a:ext uri="{FF2B5EF4-FFF2-40B4-BE49-F238E27FC236}">
                <a16:creationId xmlns:a16="http://schemas.microsoft.com/office/drawing/2014/main" id="{2B25855C-68DC-4180-9E67-37FF1DD1BEB9}"/>
              </a:ext>
            </a:extLst>
          </p:cNvPr>
          <p:cNvGraphicFramePr>
            <a:graphicFrameLocks noGrp="1"/>
          </p:cNvGraphicFramePr>
          <p:nvPr>
            <p:extLst>
              <p:ext uri="{D42A27DB-BD31-4B8C-83A1-F6EECF244321}">
                <p14:modId xmlns:p14="http://schemas.microsoft.com/office/powerpoint/2010/main" val="2459157467"/>
              </p:ext>
            </p:extLst>
          </p:nvPr>
        </p:nvGraphicFramePr>
        <p:xfrm>
          <a:off x="7996158" y="2376780"/>
          <a:ext cx="2156814" cy="1112520"/>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gridCol w="859221">
                  <a:extLst>
                    <a:ext uri="{9D8B030D-6E8A-4147-A177-3AD203B41FA5}">
                      <a16:colId xmlns:a16="http://schemas.microsoft.com/office/drawing/2014/main" val="3666500977"/>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bg1"/>
                          </a:solidFill>
                        </a:rPr>
                        <a:t>5.66</a:t>
                      </a:r>
                    </a:p>
                  </a:txBody>
                  <a:tcPr>
                    <a:solidFill>
                      <a:srgbClr val="AEB785"/>
                    </a:solidFill>
                  </a:tcPr>
                </a:tc>
                <a:tc>
                  <a:txBody>
                    <a:bodyPr/>
                    <a:lstStyle/>
                    <a:p>
                      <a:r>
                        <a:rPr lang="en-IN" sz="1400" b="1" dirty="0">
                          <a:solidFill>
                            <a:schemeClr val="bg1"/>
                          </a:solidFill>
                        </a:rPr>
                        <a:t>0.00</a:t>
                      </a:r>
                    </a:p>
                  </a:txBody>
                  <a:tcPr>
                    <a:solidFill>
                      <a:srgbClr val="FFC000"/>
                    </a:solidFill>
                  </a:tcPr>
                </a:tc>
                <a:tc>
                  <a:txBody>
                    <a:bodyPr/>
                    <a:lstStyle/>
                    <a:p>
                      <a:endParaRPr lang="en-IN" sz="1400" b="1" dirty="0">
                        <a:solidFill>
                          <a:schemeClr val="bg1"/>
                        </a:solidFill>
                      </a:endParaRPr>
                    </a:p>
                  </a:txBody>
                  <a:tcPr>
                    <a:solidFill>
                      <a:srgbClr val="EE42DA"/>
                    </a:solidFill>
                  </a:tcPr>
                </a:tc>
                <a:extLst>
                  <a:ext uri="{0D108BD9-81ED-4DB2-BD59-A6C34878D82A}">
                    <a16:rowId xmlns:a16="http://schemas.microsoft.com/office/drawing/2014/main" val="3302300850"/>
                  </a:ext>
                </a:extLst>
              </a:tr>
              <a:tr h="370840">
                <a:tc>
                  <a:txBody>
                    <a:bodyPr/>
                    <a:lstStyle/>
                    <a:p>
                      <a:r>
                        <a:rPr lang="en-IN" sz="1400" b="1" dirty="0">
                          <a:solidFill>
                            <a:schemeClr val="tx1"/>
                          </a:solidFill>
                        </a:rPr>
                        <a:t>4.54</a:t>
                      </a:r>
                    </a:p>
                  </a:txBody>
                  <a:tcPr>
                    <a:solidFill>
                      <a:srgbClr val="AEB785"/>
                    </a:solidFill>
                  </a:tcPr>
                </a:tc>
                <a:tc>
                  <a:txBody>
                    <a:bodyPr/>
                    <a:lstStyle/>
                    <a:p>
                      <a:r>
                        <a:rPr lang="en-IN" sz="1400" b="1" dirty="0">
                          <a:solidFill>
                            <a:schemeClr val="tx1"/>
                          </a:solidFill>
                        </a:rPr>
                        <a:t>3.54</a:t>
                      </a:r>
                    </a:p>
                  </a:txBody>
                  <a:tcPr>
                    <a:solidFill>
                      <a:srgbClr val="FF0000"/>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3538020557"/>
                  </a:ext>
                </a:extLst>
              </a:tr>
            </a:tbl>
          </a:graphicData>
        </a:graphic>
      </p:graphicFrame>
      <p:sp>
        <p:nvSpPr>
          <p:cNvPr id="7" name="TextBox 6">
            <a:extLst>
              <a:ext uri="{FF2B5EF4-FFF2-40B4-BE49-F238E27FC236}">
                <a16:creationId xmlns:a16="http://schemas.microsoft.com/office/drawing/2014/main" id="{9A8908D1-58AE-442F-8AB6-273A6722C3E4}"/>
              </a:ext>
            </a:extLst>
          </p:cNvPr>
          <p:cNvSpPr txBox="1"/>
          <p:nvPr/>
        </p:nvSpPr>
        <p:spPr>
          <a:xfrm>
            <a:off x="6999895" y="2360405"/>
            <a:ext cx="1007445" cy="1477328"/>
          </a:xfrm>
          <a:prstGeom prst="rect">
            <a:avLst/>
          </a:prstGeom>
          <a:noFill/>
        </p:spPr>
        <p:txBody>
          <a:bodyPr wrap="square" rtlCol="0">
            <a:spAutoFit/>
          </a:bodyPr>
          <a:lstStyle/>
          <a:p>
            <a:r>
              <a:rPr lang="en-IN" sz="2400" dirty="0"/>
              <a:t>A,B</a:t>
            </a:r>
          </a:p>
          <a:p>
            <a:r>
              <a:rPr lang="en-IN" sz="2400" dirty="0"/>
              <a:t>C</a:t>
            </a:r>
          </a:p>
          <a:p>
            <a:r>
              <a:rPr lang="en-IN" sz="2400" dirty="0"/>
              <a:t>D,F,E</a:t>
            </a:r>
          </a:p>
          <a:p>
            <a:endParaRPr lang="en-IN" dirty="0"/>
          </a:p>
        </p:txBody>
      </p:sp>
      <p:sp>
        <p:nvSpPr>
          <p:cNvPr id="9" name="TextBox 8">
            <a:extLst>
              <a:ext uri="{FF2B5EF4-FFF2-40B4-BE49-F238E27FC236}">
                <a16:creationId xmlns:a16="http://schemas.microsoft.com/office/drawing/2014/main" id="{45C260F7-33FB-4006-A9FC-DF68738545BB}"/>
              </a:ext>
            </a:extLst>
          </p:cNvPr>
          <p:cNvSpPr txBox="1"/>
          <p:nvPr/>
        </p:nvSpPr>
        <p:spPr>
          <a:xfrm>
            <a:off x="7820746" y="1954351"/>
            <a:ext cx="2332226" cy="400110"/>
          </a:xfrm>
          <a:prstGeom prst="rect">
            <a:avLst/>
          </a:prstGeom>
          <a:noFill/>
        </p:spPr>
        <p:txBody>
          <a:bodyPr wrap="square" rtlCol="0">
            <a:spAutoFit/>
          </a:bodyPr>
          <a:lstStyle/>
          <a:p>
            <a:r>
              <a:rPr lang="en-IN" sz="2000" dirty="0"/>
              <a:t>A,B     C          D,F,E</a:t>
            </a:r>
          </a:p>
        </p:txBody>
      </p:sp>
      <p:graphicFrame>
        <p:nvGraphicFramePr>
          <p:cNvPr id="11" name="Table 6">
            <a:extLst>
              <a:ext uri="{FF2B5EF4-FFF2-40B4-BE49-F238E27FC236}">
                <a16:creationId xmlns:a16="http://schemas.microsoft.com/office/drawing/2014/main" id="{85614250-2881-464E-9BD9-C5F02E5D6439}"/>
              </a:ext>
            </a:extLst>
          </p:cNvPr>
          <p:cNvGraphicFramePr>
            <a:graphicFrameLocks noGrp="1"/>
          </p:cNvGraphicFramePr>
          <p:nvPr>
            <p:extLst>
              <p:ext uri="{D42A27DB-BD31-4B8C-83A1-F6EECF244321}">
                <p14:modId xmlns:p14="http://schemas.microsoft.com/office/powerpoint/2010/main" val="34287501"/>
              </p:ext>
            </p:extLst>
          </p:nvPr>
        </p:nvGraphicFramePr>
        <p:xfrm>
          <a:off x="8077537" y="4624310"/>
          <a:ext cx="1297593" cy="741680"/>
        </p:xfrm>
        <a:graphic>
          <a:graphicData uri="http://schemas.openxmlformats.org/drawingml/2006/table">
            <a:tbl>
              <a:tblPr firstRow="1" bandRow="1">
                <a:tableStyleId>{5C22544A-7EE6-4342-B048-85BDC9FD1C3A}</a:tableStyleId>
              </a:tblPr>
              <a:tblGrid>
                <a:gridCol w="635441">
                  <a:extLst>
                    <a:ext uri="{9D8B030D-6E8A-4147-A177-3AD203B41FA5}">
                      <a16:colId xmlns:a16="http://schemas.microsoft.com/office/drawing/2014/main" val="1051667355"/>
                    </a:ext>
                  </a:extLst>
                </a:gridCol>
                <a:gridCol w="662152">
                  <a:extLst>
                    <a:ext uri="{9D8B030D-6E8A-4147-A177-3AD203B41FA5}">
                      <a16:colId xmlns:a16="http://schemas.microsoft.com/office/drawing/2014/main" val="1943318002"/>
                    </a:ext>
                  </a:extLst>
                </a:gridCol>
              </a:tblGrid>
              <a:tr h="370840">
                <a:tc>
                  <a:txBody>
                    <a:bodyPr/>
                    <a:lstStyle/>
                    <a:p>
                      <a:r>
                        <a:rPr lang="en-IN" sz="1400" dirty="0">
                          <a:solidFill>
                            <a:schemeClr val="bg1"/>
                          </a:solidFill>
                        </a:rPr>
                        <a:t>0.00</a:t>
                      </a:r>
                    </a:p>
                  </a:txBody>
                  <a:tcPr>
                    <a:solidFill>
                      <a:srgbClr val="FFC000"/>
                    </a:solidFill>
                  </a:tcPr>
                </a:tc>
                <a:tc>
                  <a:txBody>
                    <a:bodyPr/>
                    <a:lstStyle/>
                    <a:p>
                      <a:endParaRPr lang="en-IN" sz="1400" dirty="0">
                        <a:solidFill>
                          <a:schemeClr val="bg1"/>
                        </a:solidFill>
                      </a:endParaRPr>
                    </a:p>
                  </a:txBody>
                  <a:tcPr>
                    <a:solidFill>
                      <a:srgbClr val="EE42DA"/>
                    </a:solidFill>
                  </a:tcPr>
                </a:tc>
                <a:extLst>
                  <a:ext uri="{0D108BD9-81ED-4DB2-BD59-A6C34878D82A}">
                    <a16:rowId xmlns:a16="http://schemas.microsoft.com/office/drawing/2014/main" val="1413382301"/>
                  </a:ext>
                </a:extLst>
              </a:tr>
              <a:tr h="370840">
                <a:tc>
                  <a:txBody>
                    <a:bodyPr/>
                    <a:lstStyle/>
                    <a:p>
                      <a:r>
                        <a:rPr lang="en-IN" sz="1400" b="1" dirty="0">
                          <a:solidFill>
                            <a:schemeClr val="bg1"/>
                          </a:solidFill>
                        </a:rPr>
                        <a:t>5.66</a:t>
                      </a:r>
                    </a:p>
                  </a:txBody>
                  <a:tcPr>
                    <a:solidFill>
                      <a:srgbClr val="AEB785"/>
                    </a:solidFill>
                  </a:tcPr>
                </a:tc>
                <a:tc>
                  <a:txBody>
                    <a:bodyPr/>
                    <a:lstStyle/>
                    <a:p>
                      <a:r>
                        <a:rPr lang="en-IN" sz="1400" b="1" dirty="0">
                          <a:solidFill>
                            <a:schemeClr val="bg1"/>
                          </a:solidFill>
                        </a:rPr>
                        <a:t>0.00</a:t>
                      </a:r>
                    </a:p>
                  </a:txBody>
                  <a:tcPr>
                    <a:solidFill>
                      <a:srgbClr val="FFC000"/>
                    </a:solidFill>
                  </a:tcPr>
                </a:tc>
                <a:extLst>
                  <a:ext uri="{0D108BD9-81ED-4DB2-BD59-A6C34878D82A}">
                    <a16:rowId xmlns:a16="http://schemas.microsoft.com/office/drawing/2014/main" val="3302300850"/>
                  </a:ext>
                </a:extLst>
              </a:tr>
            </a:tbl>
          </a:graphicData>
        </a:graphic>
      </p:graphicFrame>
      <p:sp>
        <p:nvSpPr>
          <p:cNvPr id="13" name="TextBox 12">
            <a:extLst>
              <a:ext uri="{FF2B5EF4-FFF2-40B4-BE49-F238E27FC236}">
                <a16:creationId xmlns:a16="http://schemas.microsoft.com/office/drawing/2014/main" id="{9BC72927-A282-483E-B065-F15288BDEFCC}"/>
              </a:ext>
            </a:extLst>
          </p:cNvPr>
          <p:cNvSpPr txBox="1"/>
          <p:nvPr/>
        </p:nvSpPr>
        <p:spPr>
          <a:xfrm>
            <a:off x="6999896" y="4607935"/>
            <a:ext cx="1088824" cy="1107996"/>
          </a:xfrm>
          <a:prstGeom prst="rect">
            <a:avLst/>
          </a:prstGeom>
          <a:noFill/>
        </p:spPr>
        <p:txBody>
          <a:bodyPr wrap="square" rtlCol="0">
            <a:spAutoFit/>
          </a:bodyPr>
          <a:lstStyle/>
          <a:p>
            <a:r>
              <a:rPr lang="en-IN" sz="2400" dirty="0"/>
              <a:t>A,B</a:t>
            </a:r>
          </a:p>
          <a:p>
            <a:r>
              <a:rPr lang="en-IN" sz="2400" dirty="0"/>
              <a:t>D,F,E,C</a:t>
            </a:r>
          </a:p>
          <a:p>
            <a:endParaRPr lang="en-IN" dirty="0"/>
          </a:p>
        </p:txBody>
      </p:sp>
      <p:sp>
        <p:nvSpPr>
          <p:cNvPr id="15" name="TextBox 14">
            <a:extLst>
              <a:ext uri="{FF2B5EF4-FFF2-40B4-BE49-F238E27FC236}">
                <a16:creationId xmlns:a16="http://schemas.microsoft.com/office/drawing/2014/main" id="{F848E4EC-EC18-4E3B-9E67-F2054FBB1B54}"/>
              </a:ext>
            </a:extLst>
          </p:cNvPr>
          <p:cNvSpPr txBox="1"/>
          <p:nvPr/>
        </p:nvSpPr>
        <p:spPr>
          <a:xfrm>
            <a:off x="7902125" y="4201881"/>
            <a:ext cx="2332226" cy="400110"/>
          </a:xfrm>
          <a:prstGeom prst="rect">
            <a:avLst/>
          </a:prstGeom>
          <a:noFill/>
        </p:spPr>
        <p:txBody>
          <a:bodyPr wrap="square" rtlCol="0">
            <a:spAutoFit/>
          </a:bodyPr>
          <a:lstStyle/>
          <a:p>
            <a:r>
              <a:rPr lang="en-IN" sz="2000" dirty="0"/>
              <a:t>A,B     D,F,E,C</a:t>
            </a:r>
          </a:p>
        </p:txBody>
      </p:sp>
      <p:sp>
        <p:nvSpPr>
          <p:cNvPr id="4" name="Footer Placeholder 3">
            <a:extLst>
              <a:ext uri="{FF2B5EF4-FFF2-40B4-BE49-F238E27FC236}">
                <a16:creationId xmlns:a16="http://schemas.microsoft.com/office/drawing/2014/main" id="{F9D9607C-74AC-41C9-B03F-23247874F8E0}"/>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97278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Linkage - Summary</a:t>
            </a:r>
          </a:p>
        </p:txBody>
      </p:sp>
      <p:sp>
        <p:nvSpPr>
          <p:cNvPr id="3" name="Content Placeholder 2"/>
          <p:cNvSpPr>
            <a:spLocks noGrp="1"/>
          </p:cNvSpPr>
          <p:nvPr>
            <p:ph idx="1"/>
          </p:nvPr>
        </p:nvSpPr>
        <p:spPr>
          <a:xfrm>
            <a:off x="838201" y="1825625"/>
            <a:ext cx="10635640" cy="4351338"/>
          </a:xfrm>
        </p:spPr>
        <p:txBody>
          <a:bodyPr>
            <a:normAutofit/>
          </a:bodyPr>
          <a:lstStyle/>
          <a:p>
            <a:pPr marL="285750" indent="-285750">
              <a:buFont typeface="Wingdings" panose="05000000000000000000" pitchFamily="2" charset="2"/>
              <a:buChar char="ü"/>
            </a:pPr>
            <a:r>
              <a:rPr lang="en-US" b="1" dirty="0"/>
              <a:t>In the beginning we have 6 clusters: A, B, C, D, E and F</a:t>
            </a:r>
          </a:p>
          <a:p>
            <a:pPr marL="285750" indent="-285750">
              <a:buFont typeface="Wingdings" panose="05000000000000000000" pitchFamily="2" charset="2"/>
              <a:buChar char="ü"/>
            </a:pPr>
            <a:r>
              <a:rPr lang="en-US" b="1" dirty="0"/>
              <a:t>Merge cluster D and F into cluster (D, F) at distance 0.50</a:t>
            </a:r>
          </a:p>
          <a:p>
            <a:pPr marL="285750" indent="-285750">
              <a:buFont typeface="Wingdings" panose="05000000000000000000" pitchFamily="2" charset="2"/>
              <a:buChar char="ü"/>
            </a:pPr>
            <a:r>
              <a:rPr lang="en-US" b="1" dirty="0"/>
              <a:t>Merge cluster A and cluster B into (A, B) at distance 0.71</a:t>
            </a:r>
          </a:p>
          <a:p>
            <a:pPr marL="285750" indent="-285750">
              <a:buFont typeface="Wingdings" panose="05000000000000000000" pitchFamily="2" charset="2"/>
              <a:buChar char="ü"/>
            </a:pPr>
            <a:r>
              <a:rPr lang="en-US" b="1" dirty="0"/>
              <a:t>Merge cluster E and (D, F) into ((D, F), E) at distance 1.41</a:t>
            </a:r>
          </a:p>
          <a:p>
            <a:pPr marL="285750" indent="-285750">
              <a:buFont typeface="Wingdings" panose="05000000000000000000" pitchFamily="2" charset="2"/>
              <a:buChar char="ü"/>
            </a:pPr>
            <a:r>
              <a:rPr lang="en-US" b="1" dirty="0"/>
              <a:t>Merge cluster ((D, F), E) and C into (((D, F), E), C) at distance 3.54</a:t>
            </a:r>
          </a:p>
          <a:p>
            <a:pPr marL="285750" indent="-285750">
              <a:buFont typeface="Wingdings" panose="05000000000000000000" pitchFamily="2" charset="2"/>
              <a:buChar char="ü"/>
            </a:pPr>
            <a:r>
              <a:rPr lang="en-US" b="1" dirty="0"/>
              <a:t>Merge cluster (((D, F), E), C) and (A, B) into ((((D, F), E), C), (A, B)) at distance 5.66</a:t>
            </a:r>
          </a:p>
        </p:txBody>
      </p:sp>
      <p:sp>
        <p:nvSpPr>
          <p:cNvPr id="4" name="TextBox 3">
            <a:extLst>
              <a:ext uri="{FF2B5EF4-FFF2-40B4-BE49-F238E27FC236}">
                <a16:creationId xmlns:a16="http://schemas.microsoft.com/office/drawing/2014/main" id="{B8A2A9C7-6660-4A90-BF95-966F15D88192}"/>
              </a:ext>
            </a:extLst>
          </p:cNvPr>
          <p:cNvSpPr txBox="1"/>
          <p:nvPr/>
        </p:nvSpPr>
        <p:spPr>
          <a:xfrm>
            <a:off x="7332955" y="5681709"/>
            <a:ext cx="4859045" cy="369332"/>
          </a:xfrm>
          <a:prstGeom prst="rect">
            <a:avLst/>
          </a:prstGeom>
          <a:solidFill>
            <a:srgbClr val="92D050"/>
          </a:solidFill>
        </p:spPr>
        <p:txBody>
          <a:bodyPr wrap="square" rtlCol="0">
            <a:spAutoFit/>
          </a:bodyPr>
          <a:lstStyle/>
          <a:p>
            <a:r>
              <a:rPr lang="en-IN" dirty="0"/>
              <a:t>Draw the dendrogram  !!!!!</a:t>
            </a:r>
          </a:p>
        </p:txBody>
      </p:sp>
      <p:sp>
        <p:nvSpPr>
          <p:cNvPr id="5" name="Footer Placeholder 4">
            <a:extLst>
              <a:ext uri="{FF2B5EF4-FFF2-40B4-BE49-F238E27FC236}">
                <a16:creationId xmlns:a16="http://schemas.microsoft.com/office/drawing/2014/main" id="{D7D7A309-ED56-4C5E-BCB3-FB598F88D130}"/>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414535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838201" y="1825625"/>
            <a:ext cx="10134599" cy="4351338"/>
          </a:xfrm>
        </p:spPr>
        <p:txBody>
          <a:bodyPr/>
          <a:lstStyle/>
          <a:p>
            <a:pPr marL="285750" indent="-285750">
              <a:buFont typeface="Wingdings" panose="05000000000000000000" pitchFamily="2" charset="2"/>
              <a:buChar char="ü"/>
            </a:pPr>
            <a:r>
              <a:rPr lang="en-US" dirty="0"/>
              <a:t>Hierarchical clustering is another unsupervised machine learning algorithm, which is used to group the unlabeled datasets into a cluster and also known as </a:t>
            </a:r>
            <a:r>
              <a:rPr lang="en-US" b="1" dirty="0"/>
              <a:t>hierarchical cluster analysis</a:t>
            </a:r>
            <a:r>
              <a:rPr lang="en-US" dirty="0"/>
              <a:t> or HCA.</a:t>
            </a:r>
          </a:p>
          <a:p>
            <a:pPr marL="285750" indent="-285750">
              <a:buFont typeface="Wingdings" panose="05000000000000000000" pitchFamily="2" charset="2"/>
              <a:buChar char="ü"/>
            </a:pPr>
            <a:r>
              <a:rPr lang="en-US" dirty="0"/>
              <a:t>hierarchy of clusters in the form of a tree, and this tree-shaped structure is known as the </a:t>
            </a:r>
            <a:r>
              <a:rPr lang="en-US" b="1" dirty="0"/>
              <a:t>dendrogram</a:t>
            </a:r>
            <a:r>
              <a:rPr lang="en-US" dirty="0"/>
              <a:t>.</a:t>
            </a:r>
          </a:p>
          <a:p>
            <a:pPr algn="ctr"/>
            <a:r>
              <a:rPr lang="en-US" sz="2000" b="1" dirty="0">
                <a:solidFill>
                  <a:srgbClr val="FF0000"/>
                </a:solidFill>
              </a:rPr>
              <a:t>Why</a:t>
            </a:r>
          </a:p>
          <a:p>
            <a:pPr marL="285750" indent="-285750">
              <a:buFont typeface="Wingdings" panose="05000000000000000000" pitchFamily="2" charset="2"/>
              <a:buChar char="ü"/>
            </a:pPr>
            <a:r>
              <a:rPr lang="en-US" dirty="0"/>
              <a:t>A predetermined number of clusters, </a:t>
            </a:r>
          </a:p>
          <a:p>
            <a:pPr marL="285750" indent="-285750">
              <a:buFont typeface="Wingdings" panose="05000000000000000000" pitchFamily="2" charset="2"/>
              <a:buChar char="ü"/>
            </a:pPr>
            <a:r>
              <a:rPr lang="en-US" dirty="0"/>
              <a:t>It always tries to create the clusters of the same size.</a:t>
            </a:r>
            <a:endParaRPr lang="en-US" b="1" dirty="0">
              <a:solidFill>
                <a:srgbClr val="FF0000"/>
              </a:solidFill>
            </a:endParaRPr>
          </a:p>
          <a:p>
            <a:pPr marL="285750" indent="-285750">
              <a:buFont typeface="Wingdings" panose="05000000000000000000" pitchFamily="2" charset="2"/>
              <a:buChar char="ü"/>
            </a:pPr>
            <a:endParaRPr lang="en-US" dirty="0"/>
          </a:p>
        </p:txBody>
      </p:sp>
      <p:sp>
        <p:nvSpPr>
          <p:cNvPr id="4" name="Footer Placeholder 3">
            <a:extLst>
              <a:ext uri="{FF2B5EF4-FFF2-40B4-BE49-F238E27FC236}">
                <a16:creationId xmlns:a16="http://schemas.microsoft.com/office/drawing/2014/main" id="{3F7B0213-A40F-42A1-BCF6-1AA0A1EC06CA}"/>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64944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719E3-46DF-41D8-9D94-81C3E0DBE571}"/>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879A800-0D00-4BEE-8F5A-8C96914ED58A}"/>
              </a:ext>
            </a:extLst>
          </p:cNvPr>
          <p:cNvPicPr>
            <a:picLocks noChangeAspect="1"/>
          </p:cNvPicPr>
          <p:nvPr/>
        </p:nvPicPr>
        <p:blipFill>
          <a:blip r:embed="rId2"/>
          <a:stretch>
            <a:fillRect/>
          </a:stretch>
        </p:blipFill>
        <p:spPr>
          <a:xfrm>
            <a:off x="2469154" y="1524138"/>
            <a:ext cx="7019925" cy="4981575"/>
          </a:xfrm>
          <a:prstGeom prst="rect">
            <a:avLst/>
          </a:prstGeom>
        </p:spPr>
      </p:pic>
      <p:sp>
        <p:nvSpPr>
          <p:cNvPr id="3" name="Footer Placeholder 2">
            <a:extLst>
              <a:ext uri="{FF2B5EF4-FFF2-40B4-BE49-F238E27FC236}">
                <a16:creationId xmlns:a16="http://schemas.microsoft.com/office/drawing/2014/main" id="{4F7A0C1F-36D9-4980-B749-612F7C5EE3E2}"/>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092968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79A5A6-9D16-4D27-B313-1D15F5CA13CA}"/>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4C8653F-3895-458E-A5C7-B9B2D35E9276}"/>
              </a:ext>
            </a:extLst>
          </p:cNvPr>
          <p:cNvPicPr>
            <a:picLocks noChangeAspect="1"/>
          </p:cNvPicPr>
          <p:nvPr/>
        </p:nvPicPr>
        <p:blipFill>
          <a:blip r:embed="rId2"/>
          <a:stretch>
            <a:fillRect/>
          </a:stretch>
        </p:blipFill>
        <p:spPr>
          <a:xfrm>
            <a:off x="2595562" y="1653419"/>
            <a:ext cx="6772275" cy="5095875"/>
          </a:xfrm>
          <a:prstGeom prst="rect">
            <a:avLst/>
          </a:prstGeom>
        </p:spPr>
      </p:pic>
      <p:sp>
        <p:nvSpPr>
          <p:cNvPr id="2" name="Footer Placeholder 1">
            <a:extLst>
              <a:ext uri="{FF2B5EF4-FFF2-40B4-BE49-F238E27FC236}">
                <a16:creationId xmlns:a16="http://schemas.microsoft.com/office/drawing/2014/main" id="{4CD1A083-AF91-4B43-94DA-E0A9CEAE0A75}"/>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52682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B190-260B-432E-9557-72AC0C648282}"/>
              </a:ext>
            </a:extLst>
          </p:cNvPr>
          <p:cNvSpPr>
            <a:spLocks noGrp="1"/>
          </p:cNvSpPr>
          <p:nvPr>
            <p:ph type="title"/>
          </p:nvPr>
        </p:nvSpPr>
        <p:spPr>
          <a:xfrm>
            <a:off x="0" y="1"/>
            <a:ext cx="12109142" cy="1228436"/>
          </a:xfrm>
        </p:spPr>
        <p:txBody>
          <a:bodyPr/>
          <a:lstStyle/>
          <a:p>
            <a:r>
              <a:rPr lang="en-IN" dirty="0"/>
              <a:t>  Single Linkage     Complete Linkage             Average Linkage</a:t>
            </a:r>
          </a:p>
        </p:txBody>
      </p:sp>
      <p:pic>
        <p:nvPicPr>
          <p:cNvPr id="4" name="Picture 3">
            <a:extLst>
              <a:ext uri="{FF2B5EF4-FFF2-40B4-BE49-F238E27FC236}">
                <a16:creationId xmlns:a16="http://schemas.microsoft.com/office/drawing/2014/main" id="{E619AE70-3403-4401-9DC8-26B5B6443EDE}"/>
              </a:ext>
            </a:extLst>
          </p:cNvPr>
          <p:cNvPicPr>
            <a:picLocks noChangeAspect="1"/>
          </p:cNvPicPr>
          <p:nvPr/>
        </p:nvPicPr>
        <p:blipFill>
          <a:blip r:embed="rId2"/>
          <a:stretch>
            <a:fillRect/>
          </a:stretch>
        </p:blipFill>
        <p:spPr>
          <a:xfrm>
            <a:off x="7994435" y="1421392"/>
            <a:ext cx="3924300" cy="3000375"/>
          </a:xfrm>
          <a:prstGeom prst="rect">
            <a:avLst/>
          </a:prstGeom>
        </p:spPr>
      </p:pic>
      <p:pic>
        <p:nvPicPr>
          <p:cNvPr id="7" name="Picture 6">
            <a:extLst>
              <a:ext uri="{FF2B5EF4-FFF2-40B4-BE49-F238E27FC236}">
                <a16:creationId xmlns:a16="http://schemas.microsoft.com/office/drawing/2014/main" id="{FAC843BA-67B0-4D1D-9142-AA5C6BF2E271}"/>
              </a:ext>
            </a:extLst>
          </p:cNvPr>
          <p:cNvPicPr>
            <a:picLocks noChangeAspect="1"/>
          </p:cNvPicPr>
          <p:nvPr/>
        </p:nvPicPr>
        <p:blipFill>
          <a:blip r:embed="rId3"/>
          <a:stretch>
            <a:fillRect/>
          </a:stretch>
        </p:blipFill>
        <p:spPr>
          <a:xfrm>
            <a:off x="4033977" y="1774147"/>
            <a:ext cx="3467100" cy="2457450"/>
          </a:xfrm>
          <a:prstGeom prst="rect">
            <a:avLst/>
          </a:prstGeom>
        </p:spPr>
      </p:pic>
      <p:pic>
        <p:nvPicPr>
          <p:cNvPr id="9" name="Picture 8">
            <a:extLst>
              <a:ext uri="{FF2B5EF4-FFF2-40B4-BE49-F238E27FC236}">
                <a16:creationId xmlns:a16="http://schemas.microsoft.com/office/drawing/2014/main" id="{7F8AF883-1A14-4293-B6F0-A145D37A6CF8}"/>
              </a:ext>
            </a:extLst>
          </p:cNvPr>
          <p:cNvPicPr>
            <a:picLocks noChangeAspect="1"/>
          </p:cNvPicPr>
          <p:nvPr/>
        </p:nvPicPr>
        <p:blipFill>
          <a:blip r:embed="rId4"/>
          <a:stretch>
            <a:fillRect/>
          </a:stretch>
        </p:blipFill>
        <p:spPr>
          <a:xfrm>
            <a:off x="273265" y="1707472"/>
            <a:ext cx="3105150" cy="2524125"/>
          </a:xfrm>
          <a:prstGeom prst="rect">
            <a:avLst/>
          </a:prstGeom>
        </p:spPr>
      </p:pic>
      <p:pic>
        <p:nvPicPr>
          <p:cNvPr id="11" name="Picture 10">
            <a:extLst>
              <a:ext uri="{FF2B5EF4-FFF2-40B4-BE49-F238E27FC236}">
                <a16:creationId xmlns:a16="http://schemas.microsoft.com/office/drawing/2014/main" id="{F49B040A-CFA6-4DCB-8077-D6622E454783}"/>
              </a:ext>
            </a:extLst>
          </p:cNvPr>
          <p:cNvPicPr>
            <a:picLocks noChangeAspect="1"/>
          </p:cNvPicPr>
          <p:nvPr/>
        </p:nvPicPr>
        <p:blipFill>
          <a:blip r:embed="rId5"/>
          <a:stretch>
            <a:fillRect/>
          </a:stretch>
        </p:blipFill>
        <p:spPr>
          <a:xfrm>
            <a:off x="776427" y="4614723"/>
            <a:ext cx="4991100" cy="1943100"/>
          </a:xfrm>
          <a:prstGeom prst="rect">
            <a:avLst/>
          </a:prstGeom>
        </p:spPr>
      </p:pic>
      <p:sp>
        <p:nvSpPr>
          <p:cNvPr id="12" name="TextBox 11">
            <a:extLst>
              <a:ext uri="{FF2B5EF4-FFF2-40B4-BE49-F238E27FC236}">
                <a16:creationId xmlns:a16="http://schemas.microsoft.com/office/drawing/2014/main" id="{61BC5ACB-B8FC-4830-8A2D-7524F7B90C51}"/>
              </a:ext>
            </a:extLst>
          </p:cNvPr>
          <p:cNvSpPr txBox="1"/>
          <p:nvPr/>
        </p:nvSpPr>
        <p:spPr>
          <a:xfrm>
            <a:off x="3453414" y="4614723"/>
            <a:ext cx="2130640" cy="369332"/>
          </a:xfrm>
          <a:prstGeom prst="rect">
            <a:avLst/>
          </a:prstGeom>
          <a:noFill/>
        </p:spPr>
        <p:txBody>
          <a:bodyPr wrap="square" rtlCol="0">
            <a:spAutoFit/>
          </a:bodyPr>
          <a:lstStyle/>
          <a:p>
            <a:r>
              <a:rPr lang="en-IN" dirty="0"/>
              <a:t>(Centroid Linkage)</a:t>
            </a:r>
          </a:p>
        </p:txBody>
      </p:sp>
      <p:sp>
        <p:nvSpPr>
          <p:cNvPr id="3" name="Footer Placeholder 2">
            <a:extLst>
              <a:ext uri="{FF2B5EF4-FFF2-40B4-BE49-F238E27FC236}">
                <a16:creationId xmlns:a16="http://schemas.microsoft.com/office/drawing/2014/main" id="{5008E17B-3F11-4C4C-BC9A-C3727696C50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63614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all the 4 linkage on this distance matrix !!!!!!</a:t>
            </a:r>
          </a:p>
        </p:txBody>
      </p:sp>
      <p:pic>
        <p:nvPicPr>
          <p:cNvPr id="4" name="image1.png"/>
          <p:cNvPicPr/>
          <p:nvPr/>
        </p:nvPicPr>
        <p:blipFill>
          <a:blip r:embed="rId2"/>
          <a:srcRect/>
          <a:stretch>
            <a:fillRect/>
          </a:stretch>
        </p:blipFill>
        <p:spPr>
          <a:xfrm>
            <a:off x="1691015" y="1787207"/>
            <a:ext cx="7265978" cy="4325494"/>
          </a:xfrm>
          <a:prstGeom prst="rect">
            <a:avLst/>
          </a:prstGeom>
          <a:ln/>
        </p:spPr>
      </p:pic>
      <p:sp>
        <p:nvSpPr>
          <p:cNvPr id="3" name="Footer Placeholder 2">
            <a:extLst>
              <a:ext uri="{FF2B5EF4-FFF2-40B4-BE49-F238E27FC236}">
                <a16:creationId xmlns:a16="http://schemas.microsoft.com/office/drawing/2014/main" id="{294A6FCE-485F-4F64-95BC-8D62FC1DE1DE}"/>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162397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Evaluation- Cophenetic correlation Coefficient</a:t>
            </a:r>
            <a:endParaRPr lang="en-US" dirty="0"/>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dirty="0"/>
              <a:t>is a measure of how faithfully a dendrogram preserves the pairwise distances between the original un-modeled data points.</a:t>
            </a:r>
          </a:p>
        </p:txBody>
      </p:sp>
      <p:pic>
        <p:nvPicPr>
          <p:cNvPr id="4" name="Picture 3"/>
          <p:cNvPicPr>
            <a:picLocks noChangeAspect="1"/>
          </p:cNvPicPr>
          <p:nvPr/>
        </p:nvPicPr>
        <p:blipFill>
          <a:blip r:embed="rId2"/>
          <a:stretch>
            <a:fillRect/>
          </a:stretch>
        </p:blipFill>
        <p:spPr>
          <a:xfrm>
            <a:off x="5005954" y="2242158"/>
            <a:ext cx="6625114" cy="3027265"/>
          </a:xfrm>
          <a:prstGeom prst="rect">
            <a:avLst/>
          </a:prstGeom>
        </p:spPr>
      </p:pic>
      <p:sp>
        <p:nvSpPr>
          <p:cNvPr id="5" name="Footer Placeholder 4">
            <a:extLst>
              <a:ext uri="{FF2B5EF4-FFF2-40B4-BE49-F238E27FC236}">
                <a16:creationId xmlns:a16="http://schemas.microsoft.com/office/drawing/2014/main" id="{F403F161-43F8-4009-BA18-D6F42E17854D}"/>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00240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E59D-1B22-4836-A785-08806DA7BF8C}"/>
              </a:ext>
            </a:extLst>
          </p:cNvPr>
          <p:cNvSpPr>
            <a:spLocks noGrp="1"/>
          </p:cNvSpPr>
          <p:nvPr>
            <p:ph type="title"/>
          </p:nvPr>
        </p:nvSpPr>
        <p:spPr/>
        <p:txBody>
          <a:bodyPr/>
          <a:lstStyle/>
          <a:p>
            <a:r>
              <a:rPr lang="en-US" b="1" dirty="0"/>
              <a:t>Performance Evaluation- Cophenetic Correlation Coefficient -  </a:t>
            </a:r>
            <a:r>
              <a:rPr lang="en-IN" dirty="0"/>
              <a:t>Distance matrix to Cophenetic matrix</a:t>
            </a:r>
          </a:p>
        </p:txBody>
      </p:sp>
      <p:pic>
        <p:nvPicPr>
          <p:cNvPr id="5" name="Content Placeholder 4">
            <a:extLst>
              <a:ext uri="{FF2B5EF4-FFF2-40B4-BE49-F238E27FC236}">
                <a16:creationId xmlns:a16="http://schemas.microsoft.com/office/drawing/2014/main" id="{0828BC1D-556F-42F2-953D-AC6A9121BD47}"/>
              </a:ext>
            </a:extLst>
          </p:cNvPr>
          <p:cNvPicPr>
            <a:picLocks noGrp="1" noChangeAspect="1"/>
          </p:cNvPicPr>
          <p:nvPr>
            <p:ph idx="1"/>
          </p:nvPr>
        </p:nvPicPr>
        <p:blipFill>
          <a:blip r:embed="rId2"/>
          <a:stretch>
            <a:fillRect/>
          </a:stretch>
        </p:blipFill>
        <p:spPr>
          <a:xfrm>
            <a:off x="4443012" y="1689763"/>
            <a:ext cx="7694012" cy="1981369"/>
          </a:xfrm>
        </p:spPr>
      </p:pic>
      <p:pic>
        <p:nvPicPr>
          <p:cNvPr id="7" name="Picture 6">
            <a:extLst>
              <a:ext uri="{FF2B5EF4-FFF2-40B4-BE49-F238E27FC236}">
                <a16:creationId xmlns:a16="http://schemas.microsoft.com/office/drawing/2014/main" id="{22676646-D022-4194-9F7A-FB51F5B2989E}"/>
              </a:ext>
            </a:extLst>
          </p:cNvPr>
          <p:cNvPicPr>
            <a:picLocks noChangeAspect="1"/>
          </p:cNvPicPr>
          <p:nvPr/>
        </p:nvPicPr>
        <p:blipFill>
          <a:blip r:embed="rId3"/>
          <a:stretch>
            <a:fillRect/>
          </a:stretch>
        </p:blipFill>
        <p:spPr>
          <a:xfrm>
            <a:off x="59939" y="1584819"/>
            <a:ext cx="3842045" cy="2602868"/>
          </a:xfrm>
          <a:prstGeom prst="rect">
            <a:avLst/>
          </a:prstGeom>
        </p:spPr>
      </p:pic>
      <p:pic>
        <p:nvPicPr>
          <p:cNvPr id="9" name="Picture 8">
            <a:extLst>
              <a:ext uri="{FF2B5EF4-FFF2-40B4-BE49-F238E27FC236}">
                <a16:creationId xmlns:a16="http://schemas.microsoft.com/office/drawing/2014/main" id="{8B5880F1-BEF2-4B66-9E43-60667D7594D8}"/>
              </a:ext>
            </a:extLst>
          </p:cNvPr>
          <p:cNvPicPr>
            <a:picLocks noChangeAspect="1"/>
          </p:cNvPicPr>
          <p:nvPr/>
        </p:nvPicPr>
        <p:blipFill>
          <a:blip r:embed="rId4"/>
          <a:stretch>
            <a:fillRect/>
          </a:stretch>
        </p:blipFill>
        <p:spPr>
          <a:xfrm>
            <a:off x="5519753" y="3671132"/>
            <a:ext cx="6049643" cy="2905734"/>
          </a:xfrm>
          <a:prstGeom prst="rect">
            <a:avLst/>
          </a:prstGeom>
        </p:spPr>
      </p:pic>
      <p:sp>
        <p:nvSpPr>
          <p:cNvPr id="3" name="Footer Placeholder 2">
            <a:extLst>
              <a:ext uri="{FF2B5EF4-FFF2-40B4-BE49-F238E27FC236}">
                <a16:creationId xmlns:a16="http://schemas.microsoft.com/office/drawing/2014/main" id="{B05115CB-0278-4251-8E9C-141346BB166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190387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Evaluation- Cophenetic Correlation coefficient - </a:t>
            </a:r>
            <a:r>
              <a:rPr lang="en-US" dirty="0"/>
              <a:t>Cophenetic Matrix</a:t>
            </a:r>
          </a:p>
        </p:txBody>
      </p:sp>
      <p:pic>
        <p:nvPicPr>
          <p:cNvPr id="4" name="Picture 3"/>
          <p:cNvPicPr>
            <a:picLocks noChangeAspect="1"/>
          </p:cNvPicPr>
          <p:nvPr/>
        </p:nvPicPr>
        <p:blipFill>
          <a:blip r:embed="rId2"/>
          <a:stretch>
            <a:fillRect/>
          </a:stretch>
        </p:blipFill>
        <p:spPr>
          <a:xfrm>
            <a:off x="324901" y="4020385"/>
            <a:ext cx="6049643" cy="2905734"/>
          </a:xfrm>
          <a:prstGeom prst="rect">
            <a:avLst/>
          </a:prstGeom>
        </p:spPr>
      </p:pic>
      <p:pic>
        <p:nvPicPr>
          <p:cNvPr id="5" name="Picture 4"/>
          <p:cNvPicPr>
            <a:picLocks noChangeAspect="1"/>
          </p:cNvPicPr>
          <p:nvPr/>
        </p:nvPicPr>
        <p:blipFill>
          <a:blip r:embed="rId3"/>
          <a:stretch>
            <a:fillRect/>
          </a:stretch>
        </p:blipFill>
        <p:spPr>
          <a:xfrm>
            <a:off x="5586803" y="1735151"/>
            <a:ext cx="1891235" cy="5140605"/>
          </a:xfrm>
          <a:prstGeom prst="rect">
            <a:avLst/>
          </a:prstGeom>
        </p:spPr>
      </p:pic>
      <p:pic>
        <p:nvPicPr>
          <p:cNvPr id="3" name="Picture 2">
            <a:extLst>
              <a:ext uri="{FF2B5EF4-FFF2-40B4-BE49-F238E27FC236}">
                <a16:creationId xmlns:a16="http://schemas.microsoft.com/office/drawing/2014/main" id="{550689E3-CDE9-470C-8DC6-27946CF2F1AA}"/>
              </a:ext>
            </a:extLst>
          </p:cNvPr>
          <p:cNvPicPr>
            <a:picLocks noChangeAspect="1"/>
          </p:cNvPicPr>
          <p:nvPr/>
        </p:nvPicPr>
        <p:blipFill>
          <a:blip r:embed="rId4"/>
          <a:stretch>
            <a:fillRect/>
          </a:stretch>
        </p:blipFill>
        <p:spPr>
          <a:xfrm>
            <a:off x="1260029" y="1417517"/>
            <a:ext cx="3842045" cy="2602868"/>
          </a:xfrm>
          <a:prstGeom prst="rect">
            <a:avLst/>
          </a:prstGeom>
        </p:spPr>
      </p:pic>
      <p:pic>
        <p:nvPicPr>
          <p:cNvPr id="8" name="Picture 7">
            <a:extLst>
              <a:ext uri="{FF2B5EF4-FFF2-40B4-BE49-F238E27FC236}">
                <a16:creationId xmlns:a16="http://schemas.microsoft.com/office/drawing/2014/main" id="{87F29518-523A-4DCA-8687-6596A12D2C7D}"/>
              </a:ext>
            </a:extLst>
          </p:cNvPr>
          <p:cNvPicPr>
            <a:picLocks noChangeAspect="1"/>
          </p:cNvPicPr>
          <p:nvPr/>
        </p:nvPicPr>
        <p:blipFill>
          <a:blip r:embed="rId5"/>
          <a:stretch>
            <a:fillRect/>
          </a:stretch>
        </p:blipFill>
        <p:spPr>
          <a:xfrm>
            <a:off x="7703507" y="3297958"/>
            <a:ext cx="4163592" cy="3027265"/>
          </a:xfrm>
          <a:prstGeom prst="rect">
            <a:avLst/>
          </a:prstGeom>
        </p:spPr>
      </p:pic>
      <p:sp>
        <p:nvSpPr>
          <p:cNvPr id="9" name="TextBox 8">
            <a:extLst>
              <a:ext uri="{FF2B5EF4-FFF2-40B4-BE49-F238E27FC236}">
                <a16:creationId xmlns:a16="http://schemas.microsoft.com/office/drawing/2014/main" id="{2201B67F-1318-4385-A961-72E88C35739A}"/>
              </a:ext>
            </a:extLst>
          </p:cNvPr>
          <p:cNvSpPr txBox="1"/>
          <p:nvPr/>
        </p:nvSpPr>
        <p:spPr>
          <a:xfrm>
            <a:off x="8416031" y="6205491"/>
            <a:ext cx="3142695" cy="369332"/>
          </a:xfrm>
          <a:prstGeom prst="rect">
            <a:avLst/>
          </a:prstGeom>
          <a:noFill/>
        </p:spPr>
        <p:txBody>
          <a:bodyPr wrap="square" rtlCol="0">
            <a:spAutoFit/>
          </a:bodyPr>
          <a:lstStyle/>
          <a:p>
            <a:r>
              <a:rPr lang="en-IN" dirty="0"/>
              <a:t>C= 82.6%</a:t>
            </a:r>
          </a:p>
        </p:txBody>
      </p:sp>
      <p:sp>
        <p:nvSpPr>
          <p:cNvPr id="6" name="Footer Placeholder 5">
            <a:extLst>
              <a:ext uri="{FF2B5EF4-FFF2-40B4-BE49-F238E27FC236}">
                <a16:creationId xmlns:a16="http://schemas.microsoft.com/office/drawing/2014/main" id="{9DB3D14A-F67F-49DF-B762-4A76D92D386C}"/>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4006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2E31-DE90-494F-B745-37AD4343D7A6}"/>
              </a:ext>
            </a:extLst>
          </p:cNvPr>
          <p:cNvSpPr>
            <a:spLocks noGrp="1"/>
          </p:cNvSpPr>
          <p:nvPr>
            <p:ph type="title"/>
          </p:nvPr>
        </p:nvSpPr>
        <p:spPr/>
        <p:txBody>
          <a:bodyPr/>
          <a:lstStyle/>
          <a:p>
            <a:r>
              <a:rPr lang="en-US" b="1" dirty="0"/>
              <a:t>Performance Evaluation – Rand Index</a:t>
            </a:r>
            <a:endParaRPr lang="en-IN" dirty="0"/>
          </a:p>
        </p:txBody>
      </p:sp>
      <p:pic>
        <p:nvPicPr>
          <p:cNvPr id="77" name="Content Placeholder 76">
            <a:extLst>
              <a:ext uri="{FF2B5EF4-FFF2-40B4-BE49-F238E27FC236}">
                <a16:creationId xmlns:a16="http://schemas.microsoft.com/office/drawing/2014/main" id="{5203F8F5-FCAA-4CAF-A111-51B75FFF9EAA}"/>
              </a:ext>
            </a:extLst>
          </p:cNvPr>
          <p:cNvPicPr>
            <a:picLocks noGrp="1" noChangeAspect="1"/>
          </p:cNvPicPr>
          <p:nvPr>
            <p:ph idx="1"/>
          </p:nvPr>
        </p:nvPicPr>
        <p:blipFill>
          <a:blip r:embed="rId2"/>
          <a:stretch>
            <a:fillRect/>
          </a:stretch>
        </p:blipFill>
        <p:spPr>
          <a:xfrm>
            <a:off x="604434" y="1848926"/>
            <a:ext cx="10292975" cy="3163751"/>
          </a:xfrm>
        </p:spPr>
      </p:pic>
      <p:sp>
        <p:nvSpPr>
          <p:cNvPr id="79" name="TextBox 78">
            <a:extLst>
              <a:ext uri="{FF2B5EF4-FFF2-40B4-BE49-F238E27FC236}">
                <a16:creationId xmlns:a16="http://schemas.microsoft.com/office/drawing/2014/main" id="{7AE00039-24FF-4BF7-89CA-92C01DA7E9E0}"/>
              </a:ext>
            </a:extLst>
          </p:cNvPr>
          <p:cNvSpPr txBox="1"/>
          <p:nvPr/>
        </p:nvSpPr>
        <p:spPr>
          <a:xfrm>
            <a:off x="812799" y="5546636"/>
            <a:ext cx="9406467" cy="923330"/>
          </a:xfrm>
          <a:prstGeom prst="rect">
            <a:avLst/>
          </a:prstGeom>
          <a:noFill/>
        </p:spPr>
        <p:txBody>
          <a:bodyPr wrap="square">
            <a:spAutoFit/>
          </a:bodyPr>
          <a:lstStyle/>
          <a:p>
            <a:r>
              <a:rPr lang="en-US" b="0" i="1" dirty="0">
                <a:solidFill>
                  <a:srgbClr val="222222"/>
                </a:solidFill>
                <a:effectLst/>
                <a:latin typeface="Open Sans"/>
              </a:rPr>
              <a:t>The Rand index has a value between 0 and 1, with 0 indicating that the two data </a:t>
            </a:r>
            <a:r>
              <a:rPr lang="en-US" b="0" i="1" dirty="0" err="1">
                <a:solidFill>
                  <a:srgbClr val="222222"/>
                </a:solidFill>
                <a:effectLst/>
                <a:latin typeface="Open Sans"/>
              </a:rPr>
              <a:t>clusterings</a:t>
            </a:r>
            <a:r>
              <a:rPr lang="en-US" b="0" i="1" dirty="0">
                <a:solidFill>
                  <a:srgbClr val="222222"/>
                </a:solidFill>
                <a:effectLst/>
                <a:latin typeface="Open Sans"/>
              </a:rPr>
              <a:t> do not agree on any pair of points and 1 indicating that the data </a:t>
            </a:r>
            <a:r>
              <a:rPr lang="en-US" b="0" i="1" dirty="0" err="1">
                <a:solidFill>
                  <a:srgbClr val="222222"/>
                </a:solidFill>
                <a:effectLst/>
                <a:latin typeface="Open Sans"/>
              </a:rPr>
              <a:t>clusterings</a:t>
            </a:r>
            <a:r>
              <a:rPr lang="en-US" b="0" i="1" dirty="0">
                <a:solidFill>
                  <a:srgbClr val="222222"/>
                </a:solidFill>
                <a:effectLst/>
                <a:latin typeface="Open Sans"/>
              </a:rPr>
              <a:t> are exactly the same.</a:t>
            </a:r>
            <a:endParaRPr lang="en-IN" dirty="0"/>
          </a:p>
        </p:txBody>
      </p:sp>
      <p:sp>
        <p:nvSpPr>
          <p:cNvPr id="3" name="Footer Placeholder 2">
            <a:extLst>
              <a:ext uri="{FF2B5EF4-FFF2-40B4-BE49-F238E27FC236}">
                <a16:creationId xmlns:a16="http://schemas.microsoft.com/office/drawing/2014/main" id="{2F77CC0D-053F-4DEE-AAF3-3F9FC4315D4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213124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26EE-5930-498B-B15C-1731A8BC9921}"/>
              </a:ext>
            </a:extLst>
          </p:cNvPr>
          <p:cNvSpPr>
            <a:spLocks noGrp="1"/>
          </p:cNvSpPr>
          <p:nvPr>
            <p:ph type="title"/>
          </p:nvPr>
        </p:nvSpPr>
        <p:spPr/>
        <p:txBody>
          <a:bodyPr/>
          <a:lstStyle/>
          <a:p>
            <a:r>
              <a:rPr lang="en-US" b="1" dirty="0"/>
              <a:t>Performance Evaluation – Rand Index –Example</a:t>
            </a:r>
            <a:endParaRPr lang="en-IN" dirty="0"/>
          </a:p>
        </p:txBody>
      </p:sp>
      <p:sp>
        <p:nvSpPr>
          <p:cNvPr id="3" name="Content Placeholder 2">
            <a:extLst>
              <a:ext uri="{FF2B5EF4-FFF2-40B4-BE49-F238E27FC236}">
                <a16:creationId xmlns:a16="http://schemas.microsoft.com/office/drawing/2014/main" id="{9488A26B-7B51-45D0-A727-EB686361211D}"/>
              </a:ext>
            </a:extLst>
          </p:cNvPr>
          <p:cNvSpPr>
            <a:spLocks noGrp="1"/>
          </p:cNvSpPr>
          <p:nvPr>
            <p:ph idx="1"/>
          </p:nvPr>
        </p:nvSpPr>
        <p:spPr>
          <a:xfrm>
            <a:off x="838201" y="1825625"/>
            <a:ext cx="10032999" cy="4351338"/>
          </a:xfrm>
        </p:spPr>
        <p:txBody>
          <a:bodyPr>
            <a:normAutofit fontScale="85000" lnSpcReduction="10000"/>
          </a:bodyPr>
          <a:lstStyle/>
          <a:p>
            <a:r>
              <a:rPr lang="en-IN" dirty="0"/>
              <a:t>S</a:t>
            </a:r>
            <a:r>
              <a:rPr lang="en-US" b="0" i="0" dirty="0">
                <a:solidFill>
                  <a:srgbClr val="222222"/>
                </a:solidFill>
                <a:effectLst/>
                <a:latin typeface="Open Sans"/>
              </a:rPr>
              <a:t>ay we have a set of six elements: {a, b, c, d, e, f}. </a:t>
            </a:r>
          </a:p>
          <a:p>
            <a:r>
              <a:rPr lang="en-US" b="0" i="0" dirty="0">
                <a:solidFill>
                  <a:srgbClr val="222222"/>
                </a:solidFill>
                <a:effectLst/>
                <a:latin typeface="Open Sans"/>
              </a:rPr>
              <a:t>Clustering method 1 (CM1) forms three clusters; the first two items are in group 1, the third and fourth are in group 2, and the fifth and sixth are in group 3: {1, 1, 2, 2, 3, 3}. </a:t>
            </a:r>
          </a:p>
          <a:p>
            <a:r>
              <a:rPr lang="en-US" b="0" i="0" dirty="0">
                <a:solidFill>
                  <a:srgbClr val="222222"/>
                </a:solidFill>
                <a:effectLst/>
                <a:latin typeface="Open Sans"/>
              </a:rPr>
              <a:t>Clustering method 2 (CM2) forms two clusters; the first three items are in group 1 and the last three items are in group 2: {1, 1, 1, 2, 2, 2}. </a:t>
            </a:r>
          </a:p>
          <a:p>
            <a:r>
              <a:rPr lang="en-US" b="0" i="0" dirty="0">
                <a:solidFill>
                  <a:srgbClr val="222222"/>
                </a:solidFill>
                <a:effectLst/>
                <a:latin typeface="Open Sans"/>
              </a:rPr>
              <a:t>What’s the Rand index of these two clustering results?</a:t>
            </a:r>
          </a:p>
          <a:p>
            <a:r>
              <a:rPr lang="en-US" dirty="0">
                <a:solidFill>
                  <a:srgbClr val="222222"/>
                </a:solidFill>
                <a:latin typeface="Open Sans"/>
              </a:rPr>
              <a:t>a is the number of pairs of elements grouped same in CM1 and CM2  are {</a:t>
            </a:r>
            <a:r>
              <a:rPr lang="en-US" dirty="0" err="1">
                <a:solidFill>
                  <a:srgbClr val="222222"/>
                </a:solidFill>
                <a:latin typeface="Open Sans"/>
              </a:rPr>
              <a:t>a,b</a:t>
            </a:r>
            <a:r>
              <a:rPr lang="en-US" dirty="0">
                <a:solidFill>
                  <a:srgbClr val="222222"/>
                </a:solidFill>
                <a:latin typeface="Open Sans"/>
              </a:rPr>
              <a:t>} and {</a:t>
            </a:r>
            <a:r>
              <a:rPr lang="en-US" dirty="0" err="1">
                <a:solidFill>
                  <a:srgbClr val="222222"/>
                </a:solidFill>
                <a:latin typeface="Open Sans"/>
              </a:rPr>
              <a:t>e,f</a:t>
            </a:r>
            <a:r>
              <a:rPr lang="en-US" dirty="0">
                <a:solidFill>
                  <a:srgbClr val="222222"/>
                </a:solidFill>
                <a:latin typeface="Open Sans"/>
              </a:rPr>
              <a:t>} , hence a=2</a:t>
            </a:r>
          </a:p>
          <a:p>
            <a:r>
              <a:rPr lang="en-US" dirty="0">
                <a:solidFill>
                  <a:srgbClr val="222222"/>
                </a:solidFill>
                <a:latin typeface="Open Sans"/>
              </a:rPr>
              <a:t>b is the number of pairs of elements not grouped together in CM1 and CM2 are {</a:t>
            </a:r>
            <a:r>
              <a:rPr lang="en-US" dirty="0" err="1">
                <a:solidFill>
                  <a:srgbClr val="222222"/>
                </a:solidFill>
                <a:latin typeface="Open Sans"/>
              </a:rPr>
              <a:t>a,d</a:t>
            </a:r>
            <a:r>
              <a:rPr lang="en-US" dirty="0">
                <a:solidFill>
                  <a:srgbClr val="222222"/>
                </a:solidFill>
                <a:latin typeface="Open Sans"/>
              </a:rPr>
              <a:t>}, {</a:t>
            </a:r>
            <a:r>
              <a:rPr lang="en-US" dirty="0" err="1">
                <a:solidFill>
                  <a:srgbClr val="222222"/>
                </a:solidFill>
                <a:latin typeface="Open Sans"/>
              </a:rPr>
              <a:t>a,e</a:t>
            </a:r>
            <a:r>
              <a:rPr lang="en-US" dirty="0">
                <a:solidFill>
                  <a:srgbClr val="222222"/>
                </a:solidFill>
                <a:latin typeface="Open Sans"/>
              </a:rPr>
              <a:t>}, {</a:t>
            </a:r>
            <a:r>
              <a:rPr lang="en-US" dirty="0" err="1">
                <a:solidFill>
                  <a:srgbClr val="222222"/>
                </a:solidFill>
                <a:latin typeface="Open Sans"/>
              </a:rPr>
              <a:t>a,f</a:t>
            </a:r>
            <a:r>
              <a:rPr lang="en-US" dirty="0">
                <a:solidFill>
                  <a:srgbClr val="222222"/>
                </a:solidFill>
                <a:latin typeface="Open Sans"/>
              </a:rPr>
              <a:t>}, {</a:t>
            </a:r>
            <a:r>
              <a:rPr lang="en-US" dirty="0" err="1">
                <a:solidFill>
                  <a:srgbClr val="222222"/>
                </a:solidFill>
                <a:latin typeface="Open Sans"/>
              </a:rPr>
              <a:t>b,d</a:t>
            </a:r>
            <a:r>
              <a:rPr lang="en-US" dirty="0">
                <a:solidFill>
                  <a:srgbClr val="222222"/>
                </a:solidFill>
                <a:latin typeface="Open Sans"/>
              </a:rPr>
              <a:t>}, {</a:t>
            </a:r>
            <a:r>
              <a:rPr lang="en-US" dirty="0" err="1">
                <a:solidFill>
                  <a:srgbClr val="222222"/>
                </a:solidFill>
                <a:latin typeface="Open Sans"/>
              </a:rPr>
              <a:t>b,e</a:t>
            </a:r>
            <a:r>
              <a:rPr lang="en-US" dirty="0">
                <a:solidFill>
                  <a:srgbClr val="222222"/>
                </a:solidFill>
                <a:latin typeface="Open Sans"/>
              </a:rPr>
              <a:t>}, {</a:t>
            </a:r>
            <a:r>
              <a:rPr lang="en-US" dirty="0" err="1">
                <a:solidFill>
                  <a:srgbClr val="222222"/>
                </a:solidFill>
                <a:latin typeface="Open Sans"/>
              </a:rPr>
              <a:t>b,f</a:t>
            </a:r>
            <a:r>
              <a:rPr lang="en-US" dirty="0">
                <a:solidFill>
                  <a:srgbClr val="222222"/>
                </a:solidFill>
                <a:latin typeface="Open Sans"/>
              </a:rPr>
              <a:t>},{</a:t>
            </a:r>
            <a:r>
              <a:rPr lang="en-US" dirty="0" err="1">
                <a:solidFill>
                  <a:srgbClr val="222222"/>
                </a:solidFill>
                <a:latin typeface="Open Sans"/>
              </a:rPr>
              <a:t>c,e</a:t>
            </a:r>
            <a:r>
              <a:rPr lang="en-US" dirty="0">
                <a:solidFill>
                  <a:srgbClr val="222222"/>
                </a:solidFill>
                <a:latin typeface="Open Sans"/>
              </a:rPr>
              <a:t>}, {</a:t>
            </a:r>
            <a:r>
              <a:rPr lang="en-US" dirty="0" err="1">
                <a:solidFill>
                  <a:srgbClr val="222222"/>
                </a:solidFill>
                <a:latin typeface="Open Sans"/>
              </a:rPr>
              <a:t>c,f</a:t>
            </a:r>
            <a:r>
              <a:rPr lang="en-US" dirty="0">
                <a:solidFill>
                  <a:srgbClr val="222222"/>
                </a:solidFill>
                <a:latin typeface="Open Sans"/>
              </a:rPr>
              <a:t>}, hence b=8</a:t>
            </a:r>
          </a:p>
          <a:p>
            <a:r>
              <a:rPr lang="en-US" dirty="0">
                <a:solidFill>
                  <a:srgbClr val="222222"/>
                </a:solidFill>
                <a:latin typeface="Open Sans"/>
              </a:rPr>
              <a:t>Rand Index RI=  </a:t>
            </a:r>
            <a:r>
              <a:rPr lang="en-US" dirty="0" err="1">
                <a:solidFill>
                  <a:srgbClr val="222222"/>
                </a:solidFill>
                <a:latin typeface="Open Sans"/>
              </a:rPr>
              <a:t>a+b</a:t>
            </a:r>
            <a:r>
              <a:rPr lang="en-US" dirty="0">
                <a:solidFill>
                  <a:srgbClr val="222222"/>
                </a:solidFill>
                <a:latin typeface="Open Sans"/>
              </a:rPr>
              <a:t> / (n*(n-1) /2)  = (2* (2+8))   / (6 *5)  = .667</a:t>
            </a:r>
          </a:p>
        </p:txBody>
      </p:sp>
      <p:sp>
        <p:nvSpPr>
          <p:cNvPr id="4" name="Footer Placeholder 3">
            <a:extLst>
              <a:ext uri="{FF2B5EF4-FFF2-40B4-BE49-F238E27FC236}">
                <a16:creationId xmlns:a16="http://schemas.microsoft.com/office/drawing/2014/main" id="{E58F8E34-4020-4791-8EE2-B1F17FAB90D9}"/>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909273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Evaluation- </a:t>
            </a:r>
            <a:r>
              <a:rPr lang="en-US" dirty="0"/>
              <a:t>Davies Bouldin Index</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dirty="0"/>
              <a:t>function of the ratio of the within cluster scatter, to the between cluster separation.</a:t>
            </a:r>
          </a:p>
          <a:p>
            <a:pPr marL="285750" indent="-285750">
              <a:buFont typeface="Wingdings" panose="05000000000000000000" pitchFamily="2" charset="2"/>
              <a:buChar char="ü"/>
            </a:pPr>
            <a:r>
              <a:rPr lang="en-US" dirty="0"/>
              <a:t>Lower the DB index value, better is the clustering.</a:t>
            </a:r>
          </a:p>
        </p:txBody>
      </p:sp>
      <p:pic>
        <p:nvPicPr>
          <p:cNvPr id="4" name="Picture 3"/>
          <p:cNvPicPr>
            <a:picLocks noChangeAspect="1"/>
          </p:cNvPicPr>
          <p:nvPr/>
        </p:nvPicPr>
        <p:blipFill>
          <a:blip r:embed="rId2"/>
          <a:stretch>
            <a:fillRect/>
          </a:stretch>
        </p:blipFill>
        <p:spPr>
          <a:xfrm>
            <a:off x="6260533" y="1634346"/>
            <a:ext cx="4134953" cy="1173793"/>
          </a:xfrm>
          <a:prstGeom prst="rect">
            <a:avLst/>
          </a:prstGeom>
        </p:spPr>
      </p:pic>
      <p:pic>
        <p:nvPicPr>
          <p:cNvPr id="5" name="Picture 4"/>
          <p:cNvPicPr>
            <a:picLocks noChangeAspect="1"/>
          </p:cNvPicPr>
          <p:nvPr/>
        </p:nvPicPr>
        <p:blipFill>
          <a:blip r:embed="rId3"/>
          <a:stretch>
            <a:fillRect/>
          </a:stretch>
        </p:blipFill>
        <p:spPr>
          <a:xfrm>
            <a:off x="5979117" y="3233617"/>
            <a:ext cx="4384919" cy="1493316"/>
          </a:xfrm>
          <a:prstGeom prst="rect">
            <a:avLst/>
          </a:prstGeom>
        </p:spPr>
      </p:pic>
      <p:sp>
        <p:nvSpPr>
          <p:cNvPr id="6" name="Footer Placeholder 5">
            <a:extLst>
              <a:ext uri="{FF2B5EF4-FFF2-40B4-BE49-F238E27FC236}">
                <a16:creationId xmlns:a16="http://schemas.microsoft.com/office/drawing/2014/main" id="{F1FF0926-4167-443D-90D9-B0731885F7B0}"/>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78446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838201" y="1825625"/>
            <a:ext cx="10122073" cy="4351338"/>
          </a:xfrm>
        </p:spPr>
        <p:txBody>
          <a:bodyPr/>
          <a:lstStyle/>
          <a:p>
            <a:pPr marL="285750" indent="-285750">
              <a:buFont typeface="Wingdings" panose="05000000000000000000" pitchFamily="2" charset="2"/>
              <a:buChar char="ü"/>
            </a:pPr>
            <a:r>
              <a:rPr lang="en-US" b="1" dirty="0"/>
              <a:t>Agglomerative:</a:t>
            </a:r>
            <a:r>
              <a:rPr lang="en-US" dirty="0"/>
              <a:t> Agglomerative is a </a:t>
            </a:r>
            <a:r>
              <a:rPr lang="en-US" b="1" dirty="0"/>
              <a:t>bottom-up</a:t>
            </a:r>
            <a:r>
              <a:rPr lang="en-US" dirty="0"/>
              <a:t> approach, in which the algorithm starts with taking all data points as single clusters and merging them until one cluster is left.</a:t>
            </a:r>
          </a:p>
          <a:p>
            <a:pPr marL="285750" indent="-285750">
              <a:buFont typeface="Wingdings" panose="05000000000000000000" pitchFamily="2" charset="2"/>
              <a:buChar char="ü"/>
            </a:pPr>
            <a:r>
              <a:rPr lang="en-US" b="1" dirty="0"/>
              <a:t>Divisive:</a:t>
            </a:r>
            <a:r>
              <a:rPr lang="en-US" dirty="0"/>
              <a:t> Divisive algorithm is the reverse of the agglomerative algorithm as it is a </a:t>
            </a:r>
            <a:r>
              <a:rPr lang="en-US" b="1" dirty="0"/>
              <a:t>top-down approach.</a:t>
            </a:r>
            <a:endParaRPr lang="en-US" dirty="0"/>
          </a:p>
          <a:p>
            <a:pPr marL="285750" indent="-285750">
              <a:buFont typeface="Wingdings" panose="05000000000000000000" pitchFamily="2" charset="2"/>
              <a:buChar char="ü"/>
            </a:pPr>
            <a:endParaRPr lang="en-US" dirty="0"/>
          </a:p>
        </p:txBody>
      </p:sp>
      <p:sp>
        <p:nvSpPr>
          <p:cNvPr id="4" name="Footer Placeholder 3">
            <a:extLst>
              <a:ext uri="{FF2B5EF4-FFF2-40B4-BE49-F238E27FC236}">
                <a16:creationId xmlns:a16="http://schemas.microsoft.com/office/drawing/2014/main" id="{99A2A998-7CFC-4324-BA37-9A76C13EECC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892816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Evaluation- </a:t>
            </a:r>
            <a:r>
              <a:rPr lang="en-US" dirty="0"/>
              <a:t>Dunn Index</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dirty="0"/>
              <a:t>the aim is to identify sets of clusters that are compact, with a small variance between members of the cluster, and well separated, where the means of different clusters are sufficiently far apart, as compared to the within cluster variance.</a:t>
            </a:r>
          </a:p>
        </p:txBody>
      </p:sp>
      <p:pic>
        <p:nvPicPr>
          <p:cNvPr id="4" name="Picture 3"/>
          <p:cNvPicPr>
            <a:picLocks noChangeAspect="1"/>
          </p:cNvPicPr>
          <p:nvPr/>
        </p:nvPicPr>
        <p:blipFill>
          <a:blip r:embed="rId2"/>
          <a:stretch>
            <a:fillRect/>
          </a:stretch>
        </p:blipFill>
        <p:spPr>
          <a:xfrm>
            <a:off x="6450381" y="2075732"/>
            <a:ext cx="4695511" cy="1130931"/>
          </a:xfrm>
          <a:prstGeom prst="rect">
            <a:avLst/>
          </a:prstGeom>
        </p:spPr>
      </p:pic>
      <p:pic>
        <p:nvPicPr>
          <p:cNvPr id="5" name="Picture 4"/>
          <p:cNvPicPr>
            <a:picLocks noChangeAspect="1"/>
          </p:cNvPicPr>
          <p:nvPr/>
        </p:nvPicPr>
        <p:blipFill>
          <a:blip r:embed="rId3"/>
          <a:stretch>
            <a:fillRect/>
          </a:stretch>
        </p:blipFill>
        <p:spPr>
          <a:xfrm>
            <a:off x="6450380" y="3700266"/>
            <a:ext cx="4618595" cy="1698451"/>
          </a:xfrm>
          <a:prstGeom prst="rect">
            <a:avLst/>
          </a:prstGeom>
        </p:spPr>
      </p:pic>
      <p:sp>
        <p:nvSpPr>
          <p:cNvPr id="6" name="Footer Placeholder 5">
            <a:extLst>
              <a:ext uri="{FF2B5EF4-FFF2-40B4-BE49-F238E27FC236}">
                <a16:creationId xmlns:a16="http://schemas.microsoft.com/office/drawing/2014/main" id="{82FB3DA3-F70A-4A45-B1B3-D97C2F92E07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556225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Performance Evaluation- </a:t>
            </a:r>
            <a:r>
              <a:rPr lang="en-US" dirty="0"/>
              <a:t>Silhouette</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dirty="0"/>
              <a:t>refers to a method of interpretation and validation of consistency within clusters of data.</a:t>
            </a:r>
          </a:p>
          <a:p>
            <a:pPr marL="285750" indent="-285750">
              <a:buFont typeface="Wingdings" panose="05000000000000000000" pitchFamily="2" charset="2"/>
              <a:buChar char="ü"/>
            </a:pPr>
            <a:r>
              <a:rPr lang="en-US" dirty="0"/>
              <a:t>silhouette ranges from −1 to +1, where a high value indicates that the object is well matched to its own cluster and poorly matched to neighboring clusters. If most objects have a high value, then the clustering configuration is appropriate.</a:t>
            </a:r>
          </a:p>
          <a:p>
            <a:pPr marL="285750" indent="-285750">
              <a:buFont typeface="Wingdings" panose="05000000000000000000" pitchFamily="2" charset="2"/>
              <a:buChar char="ü"/>
            </a:pPr>
            <a:endParaRPr lang="en-US" dirty="0"/>
          </a:p>
        </p:txBody>
      </p:sp>
      <p:sp>
        <p:nvSpPr>
          <p:cNvPr id="4" name="Content Placeholder 2"/>
          <p:cNvSpPr txBox="1">
            <a:spLocks/>
          </p:cNvSpPr>
          <p:nvPr/>
        </p:nvSpPr>
        <p:spPr>
          <a:xfrm>
            <a:off x="5750491" y="1915395"/>
            <a:ext cx="4167753"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a:t>1: Means clusters are well apart from each other and clearly distinguished.</a:t>
            </a:r>
          </a:p>
          <a:p>
            <a:r>
              <a:rPr lang="en-US" dirty="0"/>
              <a:t>0: Means clusters are indifferent, or we can say that the distance between clusters is not significant.</a:t>
            </a:r>
          </a:p>
          <a:p>
            <a:r>
              <a:rPr lang="en-US" dirty="0"/>
              <a:t>-1: Means clusters are assigned in the wrong way.</a:t>
            </a:r>
          </a:p>
          <a:p>
            <a:pPr marL="285750" indent="-285750">
              <a:buFont typeface="Wingdings" panose="05000000000000000000" pitchFamily="2" charset="2"/>
              <a:buChar char="ü"/>
            </a:pPr>
            <a:endParaRPr lang="en-US" dirty="0"/>
          </a:p>
        </p:txBody>
      </p:sp>
      <p:sp>
        <p:nvSpPr>
          <p:cNvPr id="5" name="Footer Placeholder 4">
            <a:extLst>
              <a:ext uri="{FF2B5EF4-FFF2-40B4-BE49-F238E27FC236}">
                <a16:creationId xmlns:a16="http://schemas.microsoft.com/office/drawing/2014/main" id="{0E400D8D-FA9D-41BC-A5B2-875C4BED435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964751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3A2C11-9752-485E-823F-2C40D50C1C49}"/>
              </a:ext>
            </a:extLst>
          </p:cNvPr>
          <p:cNvSpPr>
            <a:spLocks noGrp="1"/>
          </p:cNvSpPr>
          <p:nvPr>
            <p:ph type="title"/>
          </p:nvPr>
        </p:nvSpPr>
        <p:spPr/>
        <p:txBody>
          <a:bodyPr/>
          <a:lstStyle/>
          <a:p>
            <a:r>
              <a:rPr lang="en-US" b="1" dirty="0"/>
              <a:t>Performance Evaluation- Silhouette</a:t>
            </a:r>
            <a:endParaRPr lang="en-IN" dirty="0"/>
          </a:p>
        </p:txBody>
      </p:sp>
      <p:sp>
        <p:nvSpPr>
          <p:cNvPr id="3" name="Content Placeholder 2"/>
          <p:cNvSpPr>
            <a:spLocks noGrp="1"/>
          </p:cNvSpPr>
          <p:nvPr>
            <p:ph idx="1"/>
          </p:nvPr>
        </p:nvSpPr>
        <p:spPr/>
        <p:txBody>
          <a:bodyPr/>
          <a:lstStyle/>
          <a:p>
            <a:r>
              <a:rPr lang="en-US" dirty="0"/>
              <a:t>Silhouette Score = (b-a)/max(</a:t>
            </a:r>
            <a:r>
              <a:rPr lang="en-US" dirty="0" err="1"/>
              <a:t>a,b</a:t>
            </a:r>
            <a:r>
              <a:rPr lang="en-US" dirty="0"/>
              <a:t>)</a:t>
            </a:r>
          </a:p>
          <a:p>
            <a:r>
              <a:rPr lang="en-US" dirty="0"/>
              <a:t>where</a:t>
            </a:r>
          </a:p>
          <a:p>
            <a:r>
              <a:rPr lang="en-US" dirty="0"/>
              <a:t>a= average intra-cluster distance (the average distance between each point within a cluster).</a:t>
            </a:r>
          </a:p>
          <a:p>
            <a:r>
              <a:rPr lang="en-US" dirty="0"/>
              <a:t>b= average inter-cluster distance ( the average distance between all clusters).</a:t>
            </a:r>
          </a:p>
          <a:p>
            <a:endParaRPr lang="en-US" dirty="0"/>
          </a:p>
        </p:txBody>
      </p:sp>
      <p:sp>
        <p:nvSpPr>
          <p:cNvPr id="2" name="Footer Placeholder 1">
            <a:extLst>
              <a:ext uri="{FF2B5EF4-FFF2-40B4-BE49-F238E27FC236}">
                <a16:creationId xmlns:a16="http://schemas.microsoft.com/office/drawing/2014/main" id="{77CC5F86-0CA7-4EAC-9884-EB0B87B8A370}"/>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056655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DBSCAN</a:t>
            </a:r>
          </a:p>
        </p:txBody>
      </p:sp>
      <p:sp>
        <p:nvSpPr>
          <p:cNvPr id="2" name="Text Placeholder 1">
            <a:extLst>
              <a:ext uri="{FF2B5EF4-FFF2-40B4-BE49-F238E27FC236}">
                <a16:creationId xmlns:a16="http://schemas.microsoft.com/office/drawing/2014/main" id="{EEFE898B-0D8A-46B7-910F-0953CD16058C}"/>
              </a:ext>
            </a:extLst>
          </p:cNvPr>
          <p:cNvSpPr>
            <a:spLocks noGrp="1"/>
          </p:cNvSpPr>
          <p:nvPr>
            <p:ph type="body" idx="1"/>
          </p:nvPr>
        </p:nvSpPr>
        <p:spPr/>
        <p:txBody>
          <a:bodyPr/>
          <a:lstStyle/>
          <a:p>
            <a:r>
              <a:rPr lang="en-US" b="1" i="0" dirty="0">
                <a:effectLst/>
                <a:latin typeface="Roboto"/>
              </a:rPr>
              <a:t>Density-based spatial clustering of applications with noise</a:t>
            </a:r>
            <a:endParaRPr lang="en-IN" dirty="0"/>
          </a:p>
        </p:txBody>
      </p:sp>
      <p:sp>
        <p:nvSpPr>
          <p:cNvPr id="3" name="Footer Placeholder 2">
            <a:extLst>
              <a:ext uri="{FF2B5EF4-FFF2-40B4-BE49-F238E27FC236}">
                <a16:creationId xmlns:a16="http://schemas.microsoft.com/office/drawing/2014/main" id="{F8EE96D5-801D-43B6-92A3-46AEAA4F35EB}"/>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015532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DBSCAN: Density-Based Clustering</a:t>
            </a:r>
          </a:p>
        </p:txBody>
      </p:sp>
      <p:pic>
        <p:nvPicPr>
          <p:cNvPr id="7" name="Picture 6">
            <a:extLst>
              <a:ext uri="{FF2B5EF4-FFF2-40B4-BE49-F238E27FC236}">
                <a16:creationId xmlns:a16="http://schemas.microsoft.com/office/drawing/2014/main" id="{CEC7F428-B20E-4DA4-B8FC-5EE08F6C3559}"/>
              </a:ext>
            </a:extLst>
          </p:cNvPr>
          <p:cNvPicPr>
            <a:picLocks noChangeAspect="1"/>
          </p:cNvPicPr>
          <p:nvPr/>
        </p:nvPicPr>
        <p:blipFill>
          <a:blip r:embed="rId2"/>
          <a:stretch>
            <a:fillRect/>
          </a:stretch>
        </p:blipFill>
        <p:spPr>
          <a:xfrm>
            <a:off x="254541" y="1719262"/>
            <a:ext cx="6448425" cy="3419475"/>
          </a:xfrm>
          <a:prstGeom prst="rect">
            <a:avLst/>
          </a:prstGeom>
        </p:spPr>
      </p:pic>
      <p:pic>
        <p:nvPicPr>
          <p:cNvPr id="11" name="Picture 10">
            <a:extLst>
              <a:ext uri="{FF2B5EF4-FFF2-40B4-BE49-F238E27FC236}">
                <a16:creationId xmlns:a16="http://schemas.microsoft.com/office/drawing/2014/main" id="{AA5B0F72-EA5F-41E2-91E3-75A1C405AD49}"/>
              </a:ext>
            </a:extLst>
          </p:cNvPr>
          <p:cNvPicPr>
            <a:picLocks noChangeAspect="1"/>
          </p:cNvPicPr>
          <p:nvPr/>
        </p:nvPicPr>
        <p:blipFill>
          <a:blip r:embed="rId3"/>
          <a:stretch>
            <a:fillRect/>
          </a:stretch>
        </p:blipFill>
        <p:spPr>
          <a:xfrm>
            <a:off x="481317" y="5369667"/>
            <a:ext cx="4400550" cy="874065"/>
          </a:xfrm>
          <a:prstGeom prst="rect">
            <a:avLst/>
          </a:prstGeom>
        </p:spPr>
      </p:pic>
      <p:pic>
        <p:nvPicPr>
          <p:cNvPr id="13" name="Picture 12">
            <a:extLst>
              <a:ext uri="{FF2B5EF4-FFF2-40B4-BE49-F238E27FC236}">
                <a16:creationId xmlns:a16="http://schemas.microsoft.com/office/drawing/2014/main" id="{4FE69B60-113A-48D4-B73F-220E6CFAB7AB}"/>
              </a:ext>
            </a:extLst>
          </p:cNvPr>
          <p:cNvPicPr>
            <a:picLocks noChangeAspect="1"/>
          </p:cNvPicPr>
          <p:nvPr/>
        </p:nvPicPr>
        <p:blipFill>
          <a:blip r:embed="rId4"/>
          <a:stretch>
            <a:fillRect/>
          </a:stretch>
        </p:blipFill>
        <p:spPr>
          <a:xfrm>
            <a:off x="8341468" y="1640023"/>
            <a:ext cx="2590800" cy="1457325"/>
          </a:xfrm>
          <a:prstGeom prst="rect">
            <a:avLst/>
          </a:prstGeom>
        </p:spPr>
      </p:pic>
      <p:pic>
        <p:nvPicPr>
          <p:cNvPr id="15" name="Picture 14">
            <a:extLst>
              <a:ext uri="{FF2B5EF4-FFF2-40B4-BE49-F238E27FC236}">
                <a16:creationId xmlns:a16="http://schemas.microsoft.com/office/drawing/2014/main" id="{09B80A2E-6A34-407D-B56C-B29F01B809E0}"/>
              </a:ext>
            </a:extLst>
          </p:cNvPr>
          <p:cNvPicPr>
            <a:picLocks noChangeAspect="1"/>
          </p:cNvPicPr>
          <p:nvPr/>
        </p:nvPicPr>
        <p:blipFill>
          <a:blip r:embed="rId5"/>
          <a:stretch>
            <a:fillRect/>
          </a:stretch>
        </p:blipFill>
        <p:spPr>
          <a:xfrm>
            <a:off x="6988918" y="3870391"/>
            <a:ext cx="5083108" cy="2373341"/>
          </a:xfrm>
          <a:prstGeom prst="rect">
            <a:avLst/>
          </a:prstGeom>
        </p:spPr>
      </p:pic>
      <p:sp>
        <p:nvSpPr>
          <p:cNvPr id="3" name="Footer Placeholder 2">
            <a:extLst>
              <a:ext uri="{FF2B5EF4-FFF2-40B4-BE49-F238E27FC236}">
                <a16:creationId xmlns:a16="http://schemas.microsoft.com/office/drawing/2014/main" id="{4FE6D416-C079-4D43-B3D1-4C97AF77CD54}"/>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028949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Rectangle 2"/>
          <p:cNvSpPr>
            <a:spLocks noGrp="1" noChangeArrowheads="1"/>
          </p:cNvSpPr>
          <p:nvPr>
            <p:ph type="title"/>
          </p:nvPr>
        </p:nvSpPr>
        <p:spPr/>
        <p:txBody>
          <a:bodyPr>
            <a:normAutofit/>
          </a:bodyPr>
          <a:lstStyle/>
          <a:p>
            <a:r>
              <a:rPr lang="en-US" dirty="0"/>
              <a:t>DBSCAN : Density-Based Clustering</a:t>
            </a:r>
          </a:p>
        </p:txBody>
      </p:sp>
      <p:sp>
        <p:nvSpPr>
          <p:cNvPr id="1649667" name="Rectangle 3"/>
          <p:cNvSpPr>
            <a:spLocks noGrp="1" noChangeArrowheads="1"/>
          </p:cNvSpPr>
          <p:nvPr>
            <p:ph idx="1"/>
          </p:nvPr>
        </p:nvSpPr>
        <p:spPr>
          <a:xfrm>
            <a:off x="838201" y="1825625"/>
            <a:ext cx="9905999" cy="4351338"/>
          </a:xfrm>
        </p:spPr>
        <p:txBody>
          <a:bodyPr>
            <a:normAutofit fontScale="92500" lnSpcReduction="20000"/>
          </a:bodyPr>
          <a:lstStyle/>
          <a:p>
            <a:pPr>
              <a:lnSpc>
                <a:spcPct val="90000"/>
              </a:lnSpc>
            </a:pPr>
            <a:r>
              <a:rPr lang="en-US" sz="2800" dirty="0"/>
              <a:t>Characterization of points</a:t>
            </a:r>
            <a:endParaRPr lang="en-US" sz="3200" dirty="0"/>
          </a:p>
          <a:p>
            <a:pPr lvl="1">
              <a:lnSpc>
                <a:spcPct val="90000"/>
              </a:lnSpc>
            </a:pPr>
            <a:r>
              <a:rPr lang="en-US" sz="2400" dirty="0"/>
              <a:t>A point is a </a:t>
            </a:r>
            <a:r>
              <a:rPr lang="en-US" sz="2400" dirty="0">
                <a:solidFill>
                  <a:srgbClr val="FF0000"/>
                </a:solidFill>
              </a:rPr>
              <a:t>core point</a:t>
            </a:r>
            <a:r>
              <a:rPr lang="en-US" sz="2400" dirty="0"/>
              <a:t> if it has more than a specified number of points (</a:t>
            </a:r>
            <a:r>
              <a:rPr lang="en-US" sz="2400" dirty="0" err="1">
                <a:solidFill>
                  <a:srgbClr val="0070C0"/>
                </a:solidFill>
              </a:rPr>
              <a:t>MinPts</a:t>
            </a:r>
            <a:r>
              <a:rPr lang="en-US" sz="2400" dirty="0"/>
              <a:t>) within </a:t>
            </a:r>
            <a:r>
              <a:rPr lang="en-US" sz="2400" dirty="0" err="1">
                <a:solidFill>
                  <a:srgbClr val="0070C0"/>
                </a:solidFill>
              </a:rPr>
              <a:t>Eps</a:t>
            </a:r>
            <a:endParaRPr lang="en-US" sz="2400" dirty="0">
              <a:solidFill>
                <a:srgbClr val="0070C0"/>
              </a:solidFill>
            </a:endParaRPr>
          </a:p>
          <a:p>
            <a:pPr lvl="2">
              <a:lnSpc>
                <a:spcPct val="90000"/>
              </a:lnSpc>
            </a:pPr>
            <a:r>
              <a:rPr lang="en-US" sz="2000" dirty="0"/>
              <a:t>These points belong to the </a:t>
            </a:r>
            <a:r>
              <a:rPr lang="en-US" sz="2000" dirty="0">
                <a:solidFill>
                  <a:schemeClr val="accent6">
                    <a:lumMod val="75000"/>
                  </a:schemeClr>
                </a:solidFill>
              </a:rPr>
              <a:t>dense region </a:t>
            </a:r>
            <a:r>
              <a:rPr lang="en-US" sz="2000" dirty="0"/>
              <a:t>and are at the </a:t>
            </a:r>
            <a:r>
              <a:rPr lang="en-US" sz="2000" dirty="0">
                <a:solidFill>
                  <a:schemeClr val="accent6">
                    <a:lumMod val="75000"/>
                  </a:schemeClr>
                </a:solidFill>
              </a:rPr>
              <a:t>interior</a:t>
            </a:r>
            <a:r>
              <a:rPr lang="en-US" sz="2000" dirty="0"/>
              <a:t> of a cluster</a:t>
            </a:r>
          </a:p>
          <a:p>
            <a:pPr lvl="1">
              <a:lnSpc>
                <a:spcPct val="90000"/>
              </a:lnSpc>
            </a:pPr>
            <a:endParaRPr lang="en-US" sz="2400" dirty="0"/>
          </a:p>
          <a:p>
            <a:pPr lvl="1">
              <a:lnSpc>
                <a:spcPct val="90000"/>
              </a:lnSpc>
            </a:pPr>
            <a:r>
              <a:rPr lang="en-US" sz="2400" dirty="0"/>
              <a:t>A </a:t>
            </a:r>
            <a:r>
              <a:rPr lang="en-US" sz="2400" dirty="0">
                <a:solidFill>
                  <a:srgbClr val="FF0000"/>
                </a:solidFill>
              </a:rPr>
              <a:t>border point</a:t>
            </a:r>
            <a:r>
              <a:rPr lang="en-US" sz="2400" dirty="0"/>
              <a:t> has fewer than </a:t>
            </a:r>
            <a:r>
              <a:rPr lang="en-US" sz="2400" dirty="0" err="1">
                <a:solidFill>
                  <a:srgbClr val="0070C0"/>
                </a:solidFill>
              </a:rPr>
              <a:t>MinPts</a:t>
            </a:r>
            <a:r>
              <a:rPr lang="en-US" sz="2400" dirty="0">
                <a:solidFill>
                  <a:srgbClr val="0070C0"/>
                </a:solidFill>
              </a:rPr>
              <a:t> </a:t>
            </a:r>
            <a:r>
              <a:rPr lang="en-US" sz="2400" dirty="0"/>
              <a:t>within </a:t>
            </a:r>
            <a:r>
              <a:rPr lang="en-US" sz="2400" dirty="0">
                <a:solidFill>
                  <a:srgbClr val="0070C0"/>
                </a:solidFill>
              </a:rPr>
              <a:t>Eps</a:t>
            </a:r>
            <a:r>
              <a:rPr lang="en-US" sz="2400" dirty="0"/>
              <a:t>, but is in the neighborhood of a </a:t>
            </a:r>
            <a:r>
              <a:rPr lang="en-US" sz="2400" dirty="0">
                <a:solidFill>
                  <a:schemeClr val="accent6">
                    <a:lumMod val="75000"/>
                  </a:schemeClr>
                </a:solidFill>
              </a:rPr>
              <a:t>core</a:t>
            </a:r>
            <a:r>
              <a:rPr lang="en-US" sz="2400" dirty="0"/>
              <a:t> point.</a:t>
            </a:r>
          </a:p>
          <a:p>
            <a:pPr marL="457200" lvl="1" indent="0">
              <a:lnSpc>
                <a:spcPct val="90000"/>
              </a:lnSpc>
              <a:buNone/>
            </a:pPr>
            <a:endParaRPr lang="en-US" sz="2400" dirty="0"/>
          </a:p>
          <a:p>
            <a:pPr lvl="1">
              <a:lnSpc>
                <a:spcPct val="90000"/>
              </a:lnSpc>
            </a:pPr>
            <a:r>
              <a:rPr lang="en-US" sz="2400" dirty="0"/>
              <a:t>A </a:t>
            </a:r>
            <a:r>
              <a:rPr lang="en-US" sz="2400" dirty="0">
                <a:solidFill>
                  <a:srgbClr val="FF0000"/>
                </a:solidFill>
              </a:rPr>
              <a:t>noise point</a:t>
            </a:r>
            <a:r>
              <a:rPr lang="en-US" sz="2400" dirty="0"/>
              <a:t> has fewer than </a:t>
            </a:r>
            <a:r>
              <a:rPr lang="en-US" sz="2400" dirty="0" err="1">
                <a:solidFill>
                  <a:srgbClr val="0070C0"/>
                </a:solidFill>
              </a:rPr>
              <a:t>MinPts</a:t>
            </a:r>
            <a:r>
              <a:rPr lang="en-US" sz="2400" dirty="0">
                <a:solidFill>
                  <a:srgbClr val="0070C0"/>
                </a:solidFill>
              </a:rPr>
              <a:t> </a:t>
            </a:r>
            <a:r>
              <a:rPr lang="en-US" sz="2400" dirty="0"/>
              <a:t>within </a:t>
            </a:r>
            <a:r>
              <a:rPr lang="en-US" sz="2400" dirty="0">
                <a:solidFill>
                  <a:srgbClr val="0070C0"/>
                </a:solidFill>
              </a:rPr>
              <a:t>Eps</a:t>
            </a:r>
            <a:r>
              <a:rPr lang="en-US" sz="2400" dirty="0"/>
              <a:t>, and is not in the neighborhood of a </a:t>
            </a:r>
            <a:r>
              <a:rPr lang="en-US" sz="2400" dirty="0">
                <a:solidFill>
                  <a:schemeClr val="accent6">
                    <a:lumMod val="75000"/>
                  </a:schemeClr>
                </a:solidFill>
              </a:rPr>
              <a:t>core</a:t>
            </a:r>
            <a:r>
              <a:rPr lang="en-US" sz="2400" dirty="0"/>
              <a:t> point. </a:t>
            </a:r>
          </a:p>
          <a:p>
            <a:pPr marL="533400" indent="-533400">
              <a:lnSpc>
                <a:spcPct val="90000"/>
              </a:lnSpc>
              <a:spcBef>
                <a:spcPct val="20000"/>
              </a:spcBef>
            </a:pPr>
            <a:endParaRPr lang="en-US" sz="4000" dirty="0"/>
          </a:p>
        </p:txBody>
      </p:sp>
      <p:sp>
        <p:nvSpPr>
          <p:cNvPr id="2" name="Footer Placeholder 1">
            <a:extLst>
              <a:ext uri="{FF2B5EF4-FFF2-40B4-BE49-F238E27FC236}">
                <a16:creationId xmlns:a16="http://schemas.microsoft.com/office/drawing/2014/main" id="{01A035FA-E3DD-4E30-A59E-BC4146769AEB}"/>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76098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Rectangle 2"/>
          <p:cNvSpPr>
            <a:spLocks noGrp="1" noChangeArrowheads="1"/>
          </p:cNvSpPr>
          <p:nvPr>
            <p:ph type="title"/>
          </p:nvPr>
        </p:nvSpPr>
        <p:spPr/>
        <p:txBody>
          <a:bodyPr>
            <a:normAutofit/>
          </a:bodyPr>
          <a:lstStyle/>
          <a:p>
            <a:r>
              <a:rPr lang="en-US" dirty="0"/>
              <a:t>DBSCAN: Core, Border, and Noise Points</a:t>
            </a:r>
          </a:p>
        </p:txBody>
      </p:sp>
      <p:pic>
        <p:nvPicPr>
          <p:cNvPr id="1650691" name="Picture 3"/>
          <p:cNvPicPr>
            <a:picLocks noChangeAspect="1" noChangeArrowheads="1"/>
          </p:cNvPicPr>
          <p:nvPr/>
        </p:nvPicPr>
        <p:blipFill>
          <a:blip r:embed="rId2">
            <a:extLst>
              <a:ext uri="{28A0092B-C50C-407E-A947-70E740481C1C}">
                <a14:useLocalDpi xmlns:a14="http://schemas.microsoft.com/office/drawing/2010/main" val="0"/>
              </a:ext>
            </a:extLst>
          </a:blip>
          <a:srcRect b="4111"/>
          <a:stretch>
            <a:fillRect/>
          </a:stretch>
        </p:blipFill>
        <p:spPr bwMode="auto">
          <a:xfrm>
            <a:off x="2285999" y="1447800"/>
            <a:ext cx="731361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8DB2A2BE-55BD-4AF6-97A7-9846748070BA}"/>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873354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p:txBody>
          <a:bodyPr>
            <a:normAutofit/>
          </a:bodyPr>
          <a:lstStyle/>
          <a:p>
            <a:r>
              <a:rPr lang="en-US" dirty="0"/>
              <a:t>DBSCAN: Core, Border and Noise Points</a:t>
            </a:r>
          </a:p>
        </p:txBody>
      </p:sp>
      <p:pic>
        <p:nvPicPr>
          <p:cNvPr id="16527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283" y="1558132"/>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2740" name="Text Box 4"/>
          <p:cNvSpPr txBox="1">
            <a:spLocks noChangeArrowheads="1"/>
          </p:cNvSpPr>
          <p:nvPr/>
        </p:nvSpPr>
        <p:spPr bwMode="auto">
          <a:xfrm>
            <a:off x="2514600" y="5355993"/>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Original Points</a:t>
            </a:r>
          </a:p>
        </p:txBody>
      </p:sp>
      <p:sp>
        <p:nvSpPr>
          <p:cNvPr id="1652741" name="Text Box 5"/>
          <p:cNvSpPr txBox="1">
            <a:spLocks noChangeArrowheads="1"/>
          </p:cNvSpPr>
          <p:nvPr/>
        </p:nvSpPr>
        <p:spPr bwMode="auto">
          <a:xfrm>
            <a:off x="6781800" y="5218674"/>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Point types: </a:t>
            </a:r>
            <a:r>
              <a:rPr lang="en-US" dirty="0">
                <a:solidFill>
                  <a:srgbClr val="92D050"/>
                </a:solidFill>
              </a:rPr>
              <a:t>core</a:t>
            </a:r>
            <a:r>
              <a:rPr lang="en-US" dirty="0"/>
              <a:t>, </a:t>
            </a:r>
            <a:r>
              <a:rPr lang="en-US" dirty="0">
                <a:solidFill>
                  <a:srgbClr val="003399"/>
                </a:solidFill>
              </a:rPr>
              <a:t>border</a:t>
            </a:r>
            <a:r>
              <a:rPr lang="en-US" dirty="0"/>
              <a:t> and </a:t>
            </a:r>
            <a:r>
              <a:rPr lang="en-US" dirty="0">
                <a:solidFill>
                  <a:srgbClr val="FF0000"/>
                </a:solidFill>
              </a:rPr>
              <a:t>noise</a:t>
            </a:r>
          </a:p>
        </p:txBody>
      </p:sp>
      <p:pic>
        <p:nvPicPr>
          <p:cNvPr id="16527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507" y="1564250"/>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2743" name="Text Box 7"/>
          <p:cNvSpPr txBox="1">
            <a:spLocks noChangeArrowheads="1"/>
          </p:cNvSpPr>
          <p:nvPr/>
        </p:nvSpPr>
        <p:spPr bwMode="auto">
          <a:xfrm>
            <a:off x="4263483" y="5953475"/>
            <a:ext cx="327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Eps</a:t>
            </a:r>
            <a:r>
              <a:rPr lang="en-US" dirty="0"/>
              <a:t> = 10, </a:t>
            </a:r>
            <a:r>
              <a:rPr lang="en-US" dirty="0" err="1"/>
              <a:t>MinPts</a:t>
            </a:r>
            <a:r>
              <a:rPr lang="en-US" dirty="0"/>
              <a:t> = 4</a:t>
            </a:r>
          </a:p>
        </p:txBody>
      </p:sp>
      <p:sp>
        <p:nvSpPr>
          <p:cNvPr id="2" name="Footer Placeholder 1">
            <a:extLst>
              <a:ext uri="{FF2B5EF4-FFF2-40B4-BE49-F238E27FC236}">
                <a16:creationId xmlns:a16="http://schemas.microsoft.com/office/drawing/2014/main" id="{3EAD2FFA-314D-41C9-9736-98DB8D0DE46A}"/>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4159560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AA35A6-9A72-42F8-8865-88CAF4A11E73}"/>
              </a:ext>
            </a:extLst>
          </p:cNvPr>
          <p:cNvSpPr>
            <a:spLocks noGrp="1"/>
          </p:cNvSpPr>
          <p:nvPr>
            <p:ph type="title"/>
          </p:nvPr>
        </p:nvSpPr>
        <p:spPr/>
        <p:txBody>
          <a:bodyPr/>
          <a:lstStyle/>
          <a:p>
            <a:r>
              <a:rPr lang="en-IN" dirty="0"/>
              <a:t>DBSCAN: Directly Density-Reachable</a:t>
            </a:r>
          </a:p>
        </p:txBody>
      </p:sp>
      <p:pic>
        <p:nvPicPr>
          <p:cNvPr id="10" name="Picture 9">
            <a:extLst>
              <a:ext uri="{FF2B5EF4-FFF2-40B4-BE49-F238E27FC236}">
                <a16:creationId xmlns:a16="http://schemas.microsoft.com/office/drawing/2014/main" id="{1AB11280-A4B5-420E-842A-B4C055CEA1B7}"/>
              </a:ext>
            </a:extLst>
          </p:cNvPr>
          <p:cNvPicPr>
            <a:picLocks noChangeAspect="1"/>
          </p:cNvPicPr>
          <p:nvPr/>
        </p:nvPicPr>
        <p:blipFill>
          <a:blip r:embed="rId2"/>
          <a:stretch>
            <a:fillRect/>
          </a:stretch>
        </p:blipFill>
        <p:spPr>
          <a:xfrm>
            <a:off x="880407" y="1417912"/>
            <a:ext cx="9661470" cy="5112347"/>
          </a:xfrm>
          <a:prstGeom prst="rect">
            <a:avLst/>
          </a:prstGeom>
        </p:spPr>
      </p:pic>
      <p:sp>
        <p:nvSpPr>
          <p:cNvPr id="2" name="TextBox 1">
            <a:extLst>
              <a:ext uri="{FF2B5EF4-FFF2-40B4-BE49-F238E27FC236}">
                <a16:creationId xmlns:a16="http://schemas.microsoft.com/office/drawing/2014/main" id="{E5D00041-5003-49A6-9BC0-0C40E981214C}"/>
              </a:ext>
            </a:extLst>
          </p:cNvPr>
          <p:cNvSpPr txBox="1"/>
          <p:nvPr/>
        </p:nvSpPr>
        <p:spPr>
          <a:xfrm>
            <a:off x="10368379" y="4083728"/>
            <a:ext cx="985421" cy="381740"/>
          </a:xfrm>
          <a:prstGeom prst="rect">
            <a:avLst/>
          </a:prstGeom>
          <a:noFill/>
        </p:spPr>
        <p:txBody>
          <a:bodyPr wrap="square" rtlCol="0">
            <a:spAutoFit/>
          </a:bodyPr>
          <a:lstStyle/>
          <a:p>
            <a:r>
              <a:rPr lang="en-IN" dirty="0"/>
              <a:t>q &lt;-p</a:t>
            </a:r>
          </a:p>
        </p:txBody>
      </p:sp>
      <p:sp>
        <p:nvSpPr>
          <p:cNvPr id="3" name="Footer Placeholder 2">
            <a:extLst>
              <a:ext uri="{FF2B5EF4-FFF2-40B4-BE49-F238E27FC236}">
                <a16:creationId xmlns:a16="http://schemas.microsoft.com/office/drawing/2014/main" id="{38F46550-6CCC-4E80-84C8-2FB258C7CF90}"/>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547285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AF32-C76E-40E7-ACA1-644BF23FDA45}"/>
              </a:ext>
            </a:extLst>
          </p:cNvPr>
          <p:cNvSpPr>
            <a:spLocks noGrp="1"/>
          </p:cNvSpPr>
          <p:nvPr>
            <p:ph type="title"/>
          </p:nvPr>
        </p:nvSpPr>
        <p:spPr/>
        <p:txBody>
          <a:bodyPr/>
          <a:lstStyle/>
          <a:p>
            <a:r>
              <a:rPr lang="en-IN" dirty="0"/>
              <a:t>DBSCAN : Directly Reachable</a:t>
            </a:r>
          </a:p>
        </p:txBody>
      </p:sp>
      <p:pic>
        <p:nvPicPr>
          <p:cNvPr id="8" name="Picture 7">
            <a:extLst>
              <a:ext uri="{FF2B5EF4-FFF2-40B4-BE49-F238E27FC236}">
                <a16:creationId xmlns:a16="http://schemas.microsoft.com/office/drawing/2014/main" id="{089A583E-07A8-4966-94EA-9D79094A1AEF}"/>
              </a:ext>
            </a:extLst>
          </p:cNvPr>
          <p:cNvPicPr>
            <a:picLocks noChangeAspect="1"/>
          </p:cNvPicPr>
          <p:nvPr/>
        </p:nvPicPr>
        <p:blipFill>
          <a:blip r:embed="rId2"/>
          <a:stretch>
            <a:fillRect/>
          </a:stretch>
        </p:blipFill>
        <p:spPr>
          <a:xfrm>
            <a:off x="762000" y="1590839"/>
            <a:ext cx="8781393" cy="5156699"/>
          </a:xfrm>
          <a:prstGeom prst="rect">
            <a:avLst/>
          </a:prstGeom>
        </p:spPr>
      </p:pic>
      <p:sp>
        <p:nvSpPr>
          <p:cNvPr id="3" name="Footer Placeholder 2">
            <a:extLst>
              <a:ext uri="{FF2B5EF4-FFF2-40B4-BE49-F238E27FC236}">
                <a16:creationId xmlns:a16="http://schemas.microsoft.com/office/drawing/2014/main" id="{145EE4BF-7549-43FE-BAB8-07A03E12360A}"/>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48247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Agglomerative Hierarchical clustering</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b="1" dirty="0"/>
              <a:t>Step-1:</a:t>
            </a:r>
            <a:r>
              <a:rPr lang="en-US" dirty="0"/>
              <a:t> Create each data point as a single cluster. Let's say there are N data points, so the number of clusters will also be N.</a:t>
            </a:r>
          </a:p>
        </p:txBody>
      </p:sp>
      <p:pic>
        <p:nvPicPr>
          <p:cNvPr id="5" name="Picture 4"/>
          <p:cNvPicPr>
            <a:picLocks noChangeAspect="1"/>
          </p:cNvPicPr>
          <p:nvPr/>
        </p:nvPicPr>
        <p:blipFill>
          <a:blip r:embed="rId2"/>
          <a:stretch>
            <a:fillRect/>
          </a:stretch>
        </p:blipFill>
        <p:spPr>
          <a:xfrm>
            <a:off x="6306985" y="1695450"/>
            <a:ext cx="5314950" cy="5162550"/>
          </a:xfrm>
          <a:prstGeom prst="rect">
            <a:avLst/>
          </a:prstGeom>
        </p:spPr>
      </p:pic>
      <p:sp>
        <p:nvSpPr>
          <p:cNvPr id="4" name="Footer Placeholder 3">
            <a:extLst>
              <a:ext uri="{FF2B5EF4-FFF2-40B4-BE49-F238E27FC236}">
                <a16:creationId xmlns:a16="http://schemas.microsoft.com/office/drawing/2014/main" id="{1840A126-3702-4CB5-8F75-9C7E7E94EDE4}"/>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762417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ChangeArrowheads="1"/>
          </p:cNvSpPr>
          <p:nvPr>
            <p:ph type="title"/>
          </p:nvPr>
        </p:nvSpPr>
        <p:spPr/>
        <p:txBody>
          <a:bodyPr/>
          <a:lstStyle/>
          <a:p>
            <a:r>
              <a:rPr lang="en-US" dirty="0"/>
              <a:t>DBSCAN Algorithm</a:t>
            </a:r>
          </a:p>
        </p:txBody>
      </p:sp>
      <p:sp>
        <p:nvSpPr>
          <p:cNvPr id="1651715" name="Rectangle 3"/>
          <p:cNvSpPr>
            <a:spLocks noGrp="1" noChangeArrowheads="1"/>
          </p:cNvSpPr>
          <p:nvPr>
            <p:ph type="body" idx="1"/>
          </p:nvPr>
        </p:nvSpPr>
        <p:spPr>
          <a:xfrm>
            <a:off x="838201" y="1825625"/>
            <a:ext cx="10749367" cy="4351338"/>
          </a:xfrm>
        </p:spPr>
        <p:txBody>
          <a:bodyPr>
            <a:normAutofit/>
          </a:bodyPr>
          <a:lstStyle/>
          <a:p>
            <a:r>
              <a:rPr lang="en-US" sz="2000" dirty="0"/>
              <a:t>Label points as </a:t>
            </a:r>
            <a:r>
              <a:rPr lang="en-US" sz="2000" dirty="0">
                <a:solidFill>
                  <a:srgbClr val="92D050"/>
                </a:solidFill>
              </a:rPr>
              <a:t>core</a:t>
            </a:r>
            <a:r>
              <a:rPr lang="en-US" sz="2000" dirty="0"/>
              <a:t>, </a:t>
            </a:r>
            <a:r>
              <a:rPr lang="en-US" sz="2000" dirty="0">
                <a:solidFill>
                  <a:srgbClr val="0070C0"/>
                </a:solidFill>
              </a:rPr>
              <a:t>border </a:t>
            </a:r>
            <a:r>
              <a:rPr lang="en-US" sz="2000" dirty="0"/>
              <a:t>and </a:t>
            </a:r>
            <a:r>
              <a:rPr lang="en-US" sz="2000" dirty="0">
                <a:solidFill>
                  <a:srgbClr val="FF0000"/>
                </a:solidFill>
              </a:rPr>
              <a:t>noise</a:t>
            </a:r>
            <a:endParaRPr lang="en-US" sz="2000" dirty="0"/>
          </a:p>
          <a:p>
            <a:r>
              <a:rPr lang="en-US" sz="2000" dirty="0"/>
              <a:t>Eliminate </a:t>
            </a:r>
            <a:r>
              <a:rPr lang="en-US" sz="2000" dirty="0">
                <a:solidFill>
                  <a:srgbClr val="FF0000"/>
                </a:solidFill>
              </a:rPr>
              <a:t>noise</a:t>
            </a:r>
            <a:r>
              <a:rPr lang="en-US" sz="2000" dirty="0"/>
              <a:t> points</a:t>
            </a:r>
          </a:p>
          <a:p>
            <a:r>
              <a:rPr lang="en-US" sz="2000" dirty="0"/>
              <a:t>For every </a:t>
            </a:r>
            <a:r>
              <a:rPr lang="en-US" sz="2000" dirty="0">
                <a:solidFill>
                  <a:srgbClr val="92D050"/>
                </a:solidFill>
              </a:rPr>
              <a:t>core</a:t>
            </a:r>
            <a:r>
              <a:rPr lang="en-US" sz="2000" dirty="0"/>
              <a:t> point </a:t>
            </a:r>
            <a:r>
              <a:rPr lang="en-US" sz="2000" dirty="0">
                <a:solidFill>
                  <a:srgbClr val="92D050"/>
                </a:solidFill>
              </a:rPr>
              <a:t>p</a:t>
            </a:r>
            <a:r>
              <a:rPr lang="en-US" sz="2000" dirty="0"/>
              <a:t> that has not been assigned to a cluster</a:t>
            </a:r>
          </a:p>
          <a:p>
            <a:pPr lvl="1"/>
            <a:r>
              <a:rPr lang="en-US" sz="2800" dirty="0"/>
              <a:t>Create a new cluster with the point </a:t>
            </a:r>
            <a:r>
              <a:rPr lang="en-US" sz="2800" dirty="0">
                <a:solidFill>
                  <a:srgbClr val="92D050"/>
                </a:solidFill>
              </a:rPr>
              <a:t>p</a:t>
            </a:r>
            <a:r>
              <a:rPr lang="en-US" sz="2800" dirty="0"/>
              <a:t> and all the points that are </a:t>
            </a:r>
            <a:r>
              <a:rPr lang="en-US" sz="2800" dirty="0">
                <a:solidFill>
                  <a:schemeClr val="accent6">
                    <a:lumMod val="75000"/>
                  </a:schemeClr>
                </a:solidFill>
              </a:rPr>
              <a:t>density-connected</a:t>
            </a:r>
            <a:r>
              <a:rPr lang="en-US" sz="2800" dirty="0"/>
              <a:t> to </a:t>
            </a:r>
            <a:r>
              <a:rPr lang="en-US" sz="2800" dirty="0">
                <a:solidFill>
                  <a:srgbClr val="92D050"/>
                </a:solidFill>
              </a:rPr>
              <a:t>p</a:t>
            </a:r>
            <a:r>
              <a:rPr lang="en-US" sz="2800" dirty="0"/>
              <a:t>.</a:t>
            </a:r>
          </a:p>
          <a:p>
            <a:r>
              <a:rPr lang="en-US" sz="2000" dirty="0"/>
              <a:t>Assign </a:t>
            </a:r>
            <a:r>
              <a:rPr lang="en-US" sz="2000" dirty="0">
                <a:solidFill>
                  <a:srgbClr val="0070C0"/>
                </a:solidFill>
              </a:rPr>
              <a:t>border</a:t>
            </a:r>
            <a:r>
              <a:rPr lang="en-US" sz="2000" dirty="0"/>
              <a:t> points to the cluster of  the closest core point.</a:t>
            </a:r>
          </a:p>
        </p:txBody>
      </p:sp>
      <p:sp>
        <p:nvSpPr>
          <p:cNvPr id="2" name="Footer Placeholder 1">
            <a:extLst>
              <a:ext uri="{FF2B5EF4-FFF2-40B4-BE49-F238E27FC236}">
                <a16:creationId xmlns:a16="http://schemas.microsoft.com/office/drawing/2014/main" id="{1B296E74-03D2-4CAD-838B-85D72E9BBA9E}"/>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547956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50AC-CC6B-4A28-9F79-CC94A3C70901}"/>
              </a:ext>
            </a:extLst>
          </p:cNvPr>
          <p:cNvSpPr>
            <a:spLocks noGrp="1"/>
          </p:cNvSpPr>
          <p:nvPr>
            <p:ph type="title"/>
          </p:nvPr>
        </p:nvSpPr>
        <p:spPr/>
        <p:txBody>
          <a:bodyPr/>
          <a:lstStyle/>
          <a:p>
            <a:r>
              <a:rPr lang="en-IN" dirty="0"/>
              <a:t>DBSCAN – Algorithm and Complexity</a:t>
            </a:r>
          </a:p>
        </p:txBody>
      </p:sp>
      <p:pic>
        <p:nvPicPr>
          <p:cNvPr id="4" name="Picture 3">
            <a:extLst>
              <a:ext uri="{FF2B5EF4-FFF2-40B4-BE49-F238E27FC236}">
                <a16:creationId xmlns:a16="http://schemas.microsoft.com/office/drawing/2014/main" id="{4114E622-02E1-4303-B307-8A620801299B}"/>
              </a:ext>
            </a:extLst>
          </p:cNvPr>
          <p:cNvPicPr>
            <a:picLocks noChangeAspect="1"/>
          </p:cNvPicPr>
          <p:nvPr/>
        </p:nvPicPr>
        <p:blipFill>
          <a:blip r:embed="rId2"/>
          <a:stretch>
            <a:fillRect/>
          </a:stretch>
        </p:blipFill>
        <p:spPr>
          <a:xfrm>
            <a:off x="357768" y="1550031"/>
            <a:ext cx="10887260" cy="4992812"/>
          </a:xfrm>
          <a:prstGeom prst="rect">
            <a:avLst/>
          </a:prstGeom>
        </p:spPr>
      </p:pic>
      <p:sp>
        <p:nvSpPr>
          <p:cNvPr id="3" name="Footer Placeholder 2">
            <a:extLst>
              <a:ext uri="{FF2B5EF4-FFF2-40B4-BE49-F238E27FC236}">
                <a16:creationId xmlns:a16="http://schemas.microsoft.com/office/drawing/2014/main" id="{0F111D44-BD90-4D25-AC8B-9DEB647BD453}"/>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719801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49B1-B4F7-4B2B-94B8-F29B00A7A91F}"/>
              </a:ext>
            </a:extLst>
          </p:cNvPr>
          <p:cNvSpPr>
            <a:spLocks noGrp="1"/>
          </p:cNvSpPr>
          <p:nvPr>
            <p:ph type="title"/>
          </p:nvPr>
        </p:nvSpPr>
        <p:spPr/>
        <p:txBody>
          <a:bodyPr/>
          <a:lstStyle/>
          <a:p>
            <a:r>
              <a:rPr lang="en-IN" dirty="0"/>
              <a:t>How does DBSCAN Work?</a:t>
            </a:r>
          </a:p>
        </p:txBody>
      </p:sp>
      <p:pic>
        <p:nvPicPr>
          <p:cNvPr id="4" name="Picture 3">
            <a:extLst>
              <a:ext uri="{FF2B5EF4-FFF2-40B4-BE49-F238E27FC236}">
                <a16:creationId xmlns:a16="http://schemas.microsoft.com/office/drawing/2014/main" id="{4F1B2F61-7DCA-4119-B50D-23265232075F}"/>
              </a:ext>
            </a:extLst>
          </p:cNvPr>
          <p:cNvPicPr>
            <a:picLocks noChangeAspect="1"/>
          </p:cNvPicPr>
          <p:nvPr/>
        </p:nvPicPr>
        <p:blipFill>
          <a:blip r:embed="rId2"/>
          <a:stretch>
            <a:fillRect/>
          </a:stretch>
        </p:blipFill>
        <p:spPr>
          <a:xfrm>
            <a:off x="2076080" y="1861397"/>
            <a:ext cx="6743700" cy="4381500"/>
          </a:xfrm>
          <a:prstGeom prst="rect">
            <a:avLst/>
          </a:prstGeom>
        </p:spPr>
      </p:pic>
      <p:pic>
        <p:nvPicPr>
          <p:cNvPr id="6" name="Picture 5">
            <a:extLst>
              <a:ext uri="{FF2B5EF4-FFF2-40B4-BE49-F238E27FC236}">
                <a16:creationId xmlns:a16="http://schemas.microsoft.com/office/drawing/2014/main" id="{F94DD84F-56BA-4442-823B-C7D4290A5590}"/>
              </a:ext>
            </a:extLst>
          </p:cNvPr>
          <p:cNvPicPr>
            <a:picLocks noChangeAspect="1"/>
          </p:cNvPicPr>
          <p:nvPr/>
        </p:nvPicPr>
        <p:blipFill>
          <a:blip r:embed="rId3"/>
          <a:stretch>
            <a:fillRect/>
          </a:stretch>
        </p:blipFill>
        <p:spPr>
          <a:xfrm>
            <a:off x="8059352" y="2042372"/>
            <a:ext cx="2571750" cy="2009775"/>
          </a:xfrm>
          <a:prstGeom prst="rect">
            <a:avLst/>
          </a:prstGeom>
        </p:spPr>
      </p:pic>
      <p:sp>
        <p:nvSpPr>
          <p:cNvPr id="3" name="Footer Placeholder 2">
            <a:extLst>
              <a:ext uri="{FF2B5EF4-FFF2-40B4-BE49-F238E27FC236}">
                <a16:creationId xmlns:a16="http://schemas.microsoft.com/office/drawing/2014/main" id="{37B93282-4A4C-4B6E-BD69-8234A96E1511}"/>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4158738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1D85-C602-43A5-A4D7-AE52BDFE9A3C}"/>
              </a:ext>
            </a:extLst>
          </p:cNvPr>
          <p:cNvSpPr>
            <a:spLocks noGrp="1"/>
          </p:cNvSpPr>
          <p:nvPr>
            <p:ph type="title"/>
          </p:nvPr>
        </p:nvSpPr>
        <p:spPr/>
        <p:txBody>
          <a:bodyPr/>
          <a:lstStyle/>
          <a:p>
            <a:r>
              <a:rPr lang="en-IN" dirty="0"/>
              <a:t>DBSCAN: Working –first core point</a:t>
            </a:r>
          </a:p>
        </p:txBody>
      </p:sp>
      <p:pic>
        <p:nvPicPr>
          <p:cNvPr id="5" name="Picture 4">
            <a:extLst>
              <a:ext uri="{FF2B5EF4-FFF2-40B4-BE49-F238E27FC236}">
                <a16:creationId xmlns:a16="http://schemas.microsoft.com/office/drawing/2014/main" id="{6A928923-A334-4D01-984E-38EB66B39A3D}"/>
              </a:ext>
            </a:extLst>
          </p:cNvPr>
          <p:cNvPicPr>
            <a:picLocks noChangeAspect="1"/>
          </p:cNvPicPr>
          <p:nvPr/>
        </p:nvPicPr>
        <p:blipFill>
          <a:blip r:embed="rId2"/>
          <a:stretch>
            <a:fillRect/>
          </a:stretch>
        </p:blipFill>
        <p:spPr>
          <a:xfrm>
            <a:off x="1951264" y="2111829"/>
            <a:ext cx="7162800" cy="4267200"/>
          </a:xfrm>
          <a:prstGeom prst="rect">
            <a:avLst/>
          </a:prstGeom>
        </p:spPr>
      </p:pic>
      <p:sp>
        <p:nvSpPr>
          <p:cNvPr id="6" name="TextBox 5">
            <a:extLst>
              <a:ext uri="{FF2B5EF4-FFF2-40B4-BE49-F238E27FC236}">
                <a16:creationId xmlns:a16="http://schemas.microsoft.com/office/drawing/2014/main" id="{29B689D7-60FC-4E68-9939-9C58A27A8FB4}"/>
              </a:ext>
            </a:extLst>
          </p:cNvPr>
          <p:cNvSpPr txBox="1"/>
          <p:nvPr/>
        </p:nvSpPr>
        <p:spPr>
          <a:xfrm>
            <a:off x="7290707" y="2612571"/>
            <a:ext cx="3526972" cy="1754326"/>
          </a:xfrm>
          <a:prstGeom prst="rect">
            <a:avLst/>
          </a:prstGeom>
          <a:noFill/>
        </p:spPr>
        <p:txBody>
          <a:bodyPr wrap="square" rtlCol="0">
            <a:spAutoFit/>
          </a:bodyPr>
          <a:lstStyle/>
          <a:p>
            <a:pPr marL="285750" indent="-285750">
              <a:buFont typeface="Arial" panose="020B0604020202020204" pitchFamily="34" charset="0"/>
              <a:buChar char="•"/>
            </a:pPr>
            <a:r>
              <a:rPr lang="en-IN" dirty="0"/>
              <a:t>Select an arbitrary point </a:t>
            </a:r>
            <a:r>
              <a:rPr lang="en-IN" i="1" dirty="0"/>
              <a:t>p</a:t>
            </a:r>
            <a:r>
              <a:rPr lang="en-IN" dirty="0"/>
              <a:t> as shown in </a:t>
            </a:r>
            <a:r>
              <a:rPr lang="en-IN" dirty="0">
                <a:solidFill>
                  <a:srgbClr val="FF0000"/>
                </a:solidFill>
              </a:rPr>
              <a:t>red</a:t>
            </a:r>
          </a:p>
          <a:p>
            <a:endParaRPr lang="en-IN" dirty="0"/>
          </a:p>
          <a:p>
            <a:pPr marL="285750" indent="-285750">
              <a:buFont typeface="Arial" panose="020B0604020202020204" pitchFamily="34" charset="0"/>
              <a:buChar char="•"/>
            </a:pPr>
            <a:r>
              <a:rPr lang="en-IN" dirty="0"/>
              <a:t>If the number of neighbours of p &gt;= </a:t>
            </a:r>
            <a:r>
              <a:rPr lang="en-IN" dirty="0" err="1"/>
              <a:t>Minpts</a:t>
            </a:r>
            <a:r>
              <a:rPr lang="en-IN" dirty="0"/>
              <a:t> then </a:t>
            </a:r>
            <a:r>
              <a:rPr lang="en-IN" i="1" dirty="0"/>
              <a:t>p</a:t>
            </a:r>
            <a:r>
              <a:rPr lang="en-IN" dirty="0"/>
              <a:t> is a core point</a:t>
            </a:r>
          </a:p>
        </p:txBody>
      </p:sp>
      <p:sp>
        <p:nvSpPr>
          <p:cNvPr id="3" name="Footer Placeholder 2">
            <a:extLst>
              <a:ext uri="{FF2B5EF4-FFF2-40B4-BE49-F238E27FC236}">
                <a16:creationId xmlns:a16="http://schemas.microsoft.com/office/drawing/2014/main" id="{746F7A04-421F-4EAB-BA61-DBB12D2F76DA}"/>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281473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B8E9-9506-4804-9580-A2B38E052BAE}"/>
              </a:ext>
            </a:extLst>
          </p:cNvPr>
          <p:cNvSpPr>
            <a:spLocks noGrp="1"/>
          </p:cNvSpPr>
          <p:nvPr>
            <p:ph type="title"/>
          </p:nvPr>
        </p:nvSpPr>
        <p:spPr/>
        <p:txBody>
          <a:bodyPr/>
          <a:lstStyle/>
          <a:p>
            <a:r>
              <a:rPr lang="en-IN" dirty="0"/>
              <a:t>DBSCAN: working first Border point</a:t>
            </a:r>
          </a:p>
        </p:txBody>
      </p:sp>
      <p:pic>
        <p:nvPicPr>
          <p:cNvPr id="5" name="Picture 4">
            <a:extLst>
              <a:ext uri="{FF2B5EF4-FFF2-40B4-BE49-F238E27FC236}">
                <a16:creationId xmlns:a16="http://schemas.microsoft.com/office/drawing/2014/main" id="{FFC8DC82-198A-4704-88E6-0134CD44D77D}"/>
              </a:ext>
            </a:extLst>
          </p:cNvPr>
          <p:cNvPicPr>
            <a:picLocks noChangeAspect="1"/>
          </p:cNvPicPr>
          <p:nvPr/>
        </p:nvPicPr>
        <p:blipFill>
          <a:blip r:embed="rId2"/>
          <a:stretch>
            <a:fillRect/>
          </a:stretch>
        </p:blipFill>
        <p:spPr>
          <a:xfrm>
            <a:off x="1705407" y="1663843"/>
            <a:ext cx="5248275" cy="4257675"/>
          </a:xfrm>
          <a:prstGeom prst="rect">
            <a:avLst/>
          </a:prstGeom>
        </p:spPr>
      </p:pic>
      <p:pic>
        <p:nvPicPr>
          <p:cNvPr id="7" name="Picture 6">
            <a:extLst>
              <a:ext uri="{FF2B5EF4-FFF2-40B4-BE49-F238E27FC236}">
                <a16:creationId xmlns:a16="http://schemas.microsoft.com/office/drawing/2014/main" id="{26969A88-35A8-451E-AFEA-390CA082955A}"/>
              </a:ext>
            </a:extLst>
          </p:cNvPr>
          <p:cNvPicPr>
            <a:picLocks noChangeAspect="1"/>
          </p:cNvPicPr>
          <p:nvPr/>
        </p:nvPicPr>
        <p:blipFill>
          <a:blip r:embed="rId3"/>
          <a:stretch>
            <a:fillRect/>
          </a:stretch>
        </p:blipFill>
        <p:spPr>
          <a:xfrm>
            <a:off x="8828809" y="5154324"/>
            <a:ext cx="2057400" cy="352425"/>
          </a:xfrm>
          <a:prstGeom prst="rect">
            <a:avLst/>
          </a:prstGeom>
        </p:spPr>
      </p:pic>
      <p:sp>
        <p:nvSpPr>
          <p:cNvPr id="9" name="TextBox 8">
            <a:extLst>
              <a:ext uri="{FF2B5EF4-FFF2-40B4-BE49-F238E27FC236}">
                <a16:creationId xmlns:a16="http://schemas.microsoft.com/office/drawing/2014/main" id="{8970056D-D3D9-4CB7-9FCB-5C05A66839D9}"/>
              </a:ext>
            </a:extLst>
          </p:cNvPr>
          <p:cNvSpPr txBox="1"/>
          <p:nvPr/>
        </p:nvSpPr>
        <p:spPr>
          <a:xfrm>
            <a:off x="7290707" y="2612571"/>
            <a:ext cx="3526972" cy="2031325"/>
          </a:xfrm>
          <a:prstGeom prst="rect">
            <a:avLst/>
          </a:prstGeom>
          <a:noFill/>
        </p:spPr>
        <p:txBody>
          <a:bodyPr wrap="square" rtlCol="0">
            <a:spAutoFit/>
          </a:bodyPr>
          <a:lstStyle/>
          <a:p>
            <a:pPr marL="285750" indent="-285750">
              <a:buFont typeface="Arial" panose="020B0604020202020204" pitchFamily="34" charset="0"/>
              <a:buChar char="•"/>
            </a:pPr>
            <a:r>
              <a:rPr lang="en-IN" dirty="0"/>
              <a:t>Select the next arbitrary point </a:t>
            </a:r>
            <a:r>
              <a:rPr lang="en-IN" i="1" dirty="0"/>
              <a:t>p</a:t>
            </a:r>
            <a:r>
              <a:rPr lang="en-IN" dirty="0"/>
              <a:t> as shown in </a:t>
            </a:r>
            <a:r>
              <a:rPr lang="en-IN" dirty="0">
                <a:solidFill>
                  <a:srgbClr val="FFFF00"/>
                </a:solidFill>
                <a:highlight>
                  <a:srgbClr val="800000"/>
                </a:highlight>
              </a:rPr>
              <a:t>yellow</a:t>
            </a:r>
          </a:p>
          <a:p>
            <a:endParaRPr lang="en-IN" dirty="0"/>
          </a:p>
          <a:p>
            <a:pPr marL="285750" indent="-285750">
              <a:buFont typeface="Arial" panose="020B0604020202020204" pitchFamily="34" charset="0"/>
              <a:buChar char="•"/>
            </a:pPr>
            <a:r>
              <a:rPr lang="en-IN" dirty="0"/>
              <a:t>If the number of neighbours of p  &lt;= </a:t>
            </a:r>
            <a:r>
              <a:rPr lang="en-IN" dirty="0" err="1"/>
              <a:t>Minpts</a:t>
            </a:r>
            <a:r>
              <a:rPr lang="en-IN" dirty="0"/>
              <a:t> and has one core point neighbour then </a:t>
            </a:r>
            <a:r>
              <a:rPr lang="en-IN" i="1" dirty="0"/>
              <a:t>p</a:t>
            </a:r>
            <a:r>
              <a:rPr lang="en-IN" dirty="0"/>
              <a:t> is a border point</a:t>
            </a:r>
          </a:p>
        </p:txBody>
      </p:sp>
      <p:sp>
        <p:nvSpPr>
          <p:cNvPr id="3" name="Footer Placeholder 2">
            <a:extLst>
              <a:ext uri="{FF2B5EF4-FFF2-40B4-BE49-F238E27FC236}">
                <a16:creationId xmlns:a16="http://schemas.microsoft.com/office/drawing/2014/main" id="{DF42D629-3BC2-4EA8-80A8-5B229A50CD73}"/>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574556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68E9-B25B-4EA2-8CF7-10E482B2C486}"/>
              </a:ext>
            </a:extLst>
          </p:cNvPr>
          <p:cNvSpPr>
            <a:spLocks noGrp="1"/>
          </p:cNvSpPr>
          <p:nvPr>
            <p:ph type="title"/>
          </p:nvPr>
        </p:nvSpPr>
        <p:spPr/>
        <p:txBody>
          <a:bodyPr/>
          <a:lstStyle/>
          <a:p>
            <a:r>
              <a:rPr lang="en-IN" dirty="0"/>
              <a:t>DBSCAN: Working Next Core point</a:t>
            </a:r>
          </a:p>
        </p:txBody>
      </p:sp>
      <p:pic>
        <p:nvPicPr>
          <p:cNvPr id="4" name="Picture 3">
            <a:extLst>
              <a:ext uri="{FF2B5EF4-FFF2-40B4-BE49-F238E27FC236}">
                <a16:creationId xmlns:a16="http://schemas.microsoft.com/office/drawing/2014/main" id="{D6AA4727-BC4A-458E-9037-EA82AE6E2037}"/>
              </a:ext>
            </a:extLst>
          </p:cNvPr>
          <p:cNvPicPr>
            <a:picLocks noChangeAspect="1"/>
          </p:cNvPicPr>
          <p:nvPr/>
        </p:nvPicPr>
        <p:blipFill>
          <a:blip r:embed="rId2"/>
          <a:stretch>
            <a:fillRect/>
          </a:stretch>
        </p:blipFill>
        <p:spPr>
          <a:xfrm>
            <a:off x="2107622" y="1961284"/>
            <a:ext cx="7124700" cy="4286250"/>
          </a:xfrm>
          <a:prstGeom prst="rect">
            <a:avLst/>
          </a:prstGeom>
        </p:spPr>
      </p:pic>
      <p:sp>
        <p:nvSpPr>
          <p:cNvPr id="5" name="TextBox 4">
            <a:extLst>
              <a:ext uri="{FF2B5EF4-FFF2-40B4-BE49-F238E27FC236}">
                <a16:creationId xmlns:a16="http://schemas.microsoft.com/office/drawing/2014/main" id="{639CC1E9-BB08-47F3-AACB-F3D4B35E71BC}"/>
              </a:ext>
            </a:extLst>
          </p:cNvPr>
          <p:cNvSpPr txBox="1"/>
          <p:nvPr/>
        </p:nvSpPr>
        <p:spPr>
          <a:xfrm>
            <a:off x="7290707" y="2612571"/>
            <a:ext cx="3526972" cy="1754326"/>
          </a:xfrm>
          <a:prstGeom prst="rect">
            <a:avLst/>
          </a:prstGeom>
          <a:noFill/>
        </p:spPr>
        <p:txBody>
          <a:bodyPr wrap="square" rtlCol="0">
            <a:spAutoFit/>
          </a:bodyPr>
          <a:lstStyle/>
          <a:p>
            <a:pPr marL="285750" indent="-285750">
              <a:buFont typeface="Arial" panose="020B0604020202020204" pitchFamily="34" charset="0"/>
              <a:buChar char="•"/>
            </a:pPr>
            <a:r>
              <a:rPr lang="en-IN" dirty="0"/>
              <a:t>Select an arbitrary point </a:t>
            </a:r>
            <a:r>
              <a:rPr lang="en-IN" i="1" dirty="0"/>
              <a:t>p</a:t>
            </a:r>
            <a:r>
              <a:rPr lang="en-IN" dirty="0"/>
              <a:t> as shown in </a:t>
            </a:r>
            <a:r>
              <a:rPr lang="en-IN" dirty="0">
                <a:solidFill>
                  <a:srgbClr val="FF0000"/>
                </a:solidFill>
              </a:rPr>
              <a:t>red</a:t>
            </a:r>
          </a:p>
          <a:p>
            <a:endParaRPr lang="en-IN" dirty="0"/>
          </a:p>
          <a:p>
            <a:pPr marL="285750" indent="-285750">
              <a:buFont typeface="Arial" panose="020B0604020202020204" pitchFamily="34" charset="0"/>
              <a:buChar char="•"/>
            </a:pPr>
            <a:r>
              <a:rPr lang="en-IN" dirty="0"/>
              <a:t>If the number of neighbours of p &gt;= </a:t>
            </a:r>
            <a:r>
              <a:rPr lang="en-IN" dirty="0" err="1"/>
              <a:t>Minpts</a:t>
            </a:r>
            <a:r>
              <a:rPr lang="en-IN" dirty="0"/>
              <a:t> then </a:t>
            </a:r>
            <a:r>
              <a:rPr lang="en-IN" i="1" dirty="0"/>
              <a:t>p</a:t>
            </a:r>
            <a:r>
              <a:rPr lang="en-IN" dirty="0"/>
              <a:t> is a core point</a:t>
            </a:r>
          </a:p>
        </p:txBody>
      </p:sp>
      <p:sp>
        <p:nvSpPr>
          <p:cNvPr id="3" name="Footer Placeholder 2">
            <a:extLst>
              <a:ext uri="{FF2B5EF4-FFF2-40B4-BE49-F238E27FC236}">
                <a16:creationId xmlns:a16="http://schemas.microsoft.com/office/drawing/2014/main" id="{D15BF85B-2245-449C-A6DF-BDFB836C8C09}"/>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437497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0143-6865-453A-92F7-1C87FD12A08F}"/>
              </a:ext>
            </a:extLst>
          </p:cNvPr>
          <p:cNvSpPr>
            <a:spLocks noGrp="1"/>
          </p:cNvSpPr>
          <p:nvPr>
            <p:ph type="title"/>
          </p:nvPr>
        </p:nvSpPr>
        <p:spPr/>
        <p:txBody>
          <a:bodyPr/>
          <a:lstStyle/>
          <a:p>
            <a:r>
              <a:rPr lang="en-IN" dirty="0"/>
              <a:t>DBSCAN: Working Next Core point</a:t>
            </a:r>
          </a:p>
        </p:txBody>
      </p:sp>
      <p:pic>
        <p:nvPicPr>
          <p:cNvPr id="4" name="Picture 3">
            <a:extLst>
              <a:ext uri="{FF2B5EF4-FFF2-40B4-BE49-F238E27FC236}">
                <a16:creationId xmlns:a16="http://schemas.microsoft.com/office/drawing/2014/main" id="{EFCC3648-61A8-4753-9500-C5A58FA5EAC5}"/>
              </a:ext>
            </a:extLst>
          </p:cNvPr>
          <p:cNvPicPr>
            <a:picLocks noChangeAspect="1"/>
          </p:cNvPicPr>
          <p:nvPr/>
        </p:nvPicPr>
        <p:blipFill>
          <a:blip r:embed="rId2"/>
          <a:stretch>
            <a:fillRect/>
          </a:stretch>
        </p:blipFill>
        <p:spPr>
          <a:xfrm>
            <a:off x="1787668" y="1936605"/>
            <a:ext cx="6829425" cy="4314825"/>
          </a:xfrm>
          <a:prstGeom prst="rect">
            <a:avLst/>
          </a:prstGeom>
        </p:spPr>
      </p:pic>
      <p:sp>
        <p:nvSpPr>
          <p:cNvPr id="3" name="TextBox 2">
            <a:extLst>
              <a:ext uri="{FF2B5EF4-FFF2-40B4-BE49-F238E27FC236}">
                <a16:creationId xmlns:a16="http://schemas.microsoft.com/office/drawing/2014/main" id="{7D1A39B9-5521-4F65-8FAF-8C6938BF3ECF}"/>
              </a:ext>
            </a:extLst>
          </p:cNvPr>
          <p:cNvSpPr txBox="1"/>
          <p:nvPr/>
        </p:nvSpPr>
        <p:spPr>
          <a:xfrm>
            <a:off x="7290707" y="2551837"/>
            <a:ext cx="3526972" cy="1754326"/>
          </a:xfrm>
          <a:prstGeom prst="rect">
            <a:avLst/>
          </a:prstGeom>
          <a:noFill/>
        </p:spPr>
        <p:txBody>
          <a:bodyPr wrap="square" rtlCol="0">
            <a:spAutoFit/>
          </a:bodyPr>
          <a:lstStyle/>
          <a:p>
            <a:pPr marL="285750" indent="-285750">
              <a:buFont typeface="Arial" panose="020B0604020202020204" pitchFamily="34" charset="0"/>
              <a:buChar char="•"/>
            </a:pPr>
            <a:r>
              <a:rPr lang="en-IN" dirty="0"/>
              <a:t>Select an arbitrary point </a:t>
            </a:r>
            <a:r>
              <a:rPr lang="en-IN" i="1" dirty="0"/>
              <a:t>p</a:t>
            </a:r>
            <a:r>
              <a:rPr lang="en-IN" dirty="0"/>
              <a:t> as shown in </a:t>
            </a:r>
            <a:r>
              <a:rPr lang="en-IN" dirty="0">
                <a:solidFill>
                  <a:srgbClr val="FF0000"/>
                </a:solidFill>
              </a:rPr>
              <a:t>red</a:t>
            </a:r>
          </a:p>
          <a:p>
            <a:endParaRPr lang="en-IN" dirty="0"/>
          </a:p>
          <a:p>
            <a:pPr marL="285750" indent="-285750">
              <a:buFont typeface="Arial" panose="020B0604020202020204" pitchFamily="34" charset="0"/>
              <a:buChar char="•"/>
            </a:pPr>
            <a:r>
              <a:rPr lang="en-IN" dirty="0"/>
              <a:t>If the number of neighbours of p &gt;= </a:t>
            </a:r>
            <a:r>
              <a:rPr lang="en-IN" dirty="0" err="1"/>
              <a:t>Minpts</a:t>
            </a:r>
            <a:r>
              <a:rPr lang="en-IN" dirty="0"/>
              <a:t> then </a:t>
            </a:r>
            <a:r>
              <a:rPr lang="en-IN" i="1" dirty="0"/>
              <a:t>p</a:t>
            </a:r>
            <a:r>
              <a:rPr lang="en-IN" dirty="0"/>
              <a:t> is a core point</a:t>
            </a:r>
          </a:p>
        </p:txBody>
      </p:sp>
      <p:sp>
        <p:nvSpPr>
          <p:cNvPr id="5" name="Footer Placeholder 4">
            <a:extLst>
              <a:ext uri="{FF2B5EF4-FFF2-40B4-BE49-F238E27FC236}">
                <a16:creationId xmlns:a16="http://schemas.microsoft.com/office/drawing/2014/main" id="{2FC633A5-D35C-42C7-94B5-6A2FB3F01CD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22577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B3CC-1338-4D48-9C7F-C5E726956082}"/>
              </a:ext>
            </a:extLst>
          </p:cNvPr>
          <p:cNvSpPr>
            <a:spLocks noGrp="1"/>
          </p:cNvSpPr>
          <p:nvPr>
            <p:ph type="title"/>
          </p:nvPr>
        </p:nvSpPr>
        <p:spPr/>
        <p:txBody>
          <a:bodyPr/>
          <a:lstStyle/>
          <a:p>
            <a:r>
              <a:rPr lang="en-IN" dirty="0"/>
              <a:t>DBSCAN: Working first Outlier/noise point</a:t>
            </a:r>
          </a:p>
        </p:txBody>
      </p:sp>
      <p:pic>
        <p:nvPicPr>
          <p:cNvPr id="5" name="Picture 4">
            <a:extLst>
              <a:ext uri="{FF2B5EF4-FFF2-40B4-BE49-F238E27FC236}">
                <a16:creationId xmlns:a16="http://schemas.microsoft.com/office/drawing/2014/main" id="{8F72A1E2-AF79-47BD-8F47-EA5BC7D65DE2}"/>
              </a:ext>
            </a:extLst>
          </p:cNvPr>
          <p:cNvPicPr>
            <a:picLocks noChangeAspect="1"/>
          </p:cNvPicPr>
          <p:nvPr/>
        </p:nvPicPr>
        <p:blipFill>
          <a:blip r:embed="rId2"/>
          <a:stretch>
            <a:fillRect/>
          </a:stretch>
        </p:blipFill>
        <p:spPr>
          <a:xfrm>
            <a:off x="393316" y="1938173"/>
            <a:ext cx="6486525" cy="4095750"/>
          </a:xfrm>
          <a:prstGeom prst="rect">
            <a:avLst/>
          </a:prstGeom>
        </p:spPr>
      </p:pic>
      <p:sp>
        <p:nvSpPr>
          <p:cNvPr id="9" name="TextBox 8">
            <a:extLst>
              <a:ext uri="{FF2B5EF4-FFF2-40B4-BE49-F238E27FC236}">
                <a16:creationId xmlns:a16="http://schemas.microsoft.com/office/drawing/2014/main" id="{8A09873F-28BC-40FC-A6A7-2E6AD54B21CD}"/>
              </a:ext>
            </a:extLst>
          </p:cNvPr>
          <p:cNvSpPr txBox="1"/>
          <p:nvPr/>
        </p:nvSpPr>
        <p:spPr>
          <a:xfrm>
            <a:off x="7290707" y="2612571"/>
            <a:ext cx="3526972" cy="1477328"/>
          </a:xfrm>
          <a:prstGeom prst="rect">
            <a:avLst/>
          </a:prstGeom>
          <a:noFill/>
        </p:spPr>
        <p:txBody>
          <a:bodyPr wrap="square" rtlCol="0">
            <a:spAutoFit/>
          </a:bodyPr>
          <a:lstStyle/>
          <a:p>
            <a:pPr marL="285750" indent="-285750">
              <a:buFont typeface="Arial" panose="020B0604020202020204" pitchFamily="34" charset="0"/>
              <a:buChar char="•"/>
            </a:pPr>
            <a:r>
              <a:rPr lang="en-IN" dirty="0"/>
              <a:t>Select an arbitrary point </a:t>
            </a:r>
            <a:r>
              <a:rPr lang="en-IN" i="1" dirty="0"/>
              <a:t>p</a:t>
            </a:r>
            <a:r>
              <a:rPr lang="en-IN" dirty="0"/>
              <a:t> as shown in </a:t>
            </a:r>
            <a:r>
              <a:rPr lang="en-IN" dirty="0">
                <a:solidFill>
                  <a:schemeClr val="bg1">
                    <a:lumMod val="65000"/>
                  </a:schemeClr>
                </a:solidFill>
              </a:rPr>
              <a:t>Grey</a:t>
            </a:r>
          </a:p>
          <a:p>
            <a:endParaRPr lang="en-IN" dirty="0"/>
          </a:p>
          <a:p>
            <a:pPr marL="285750" indent="-285750">
              <a:buFont typeface="Arial" panose="020B0604020202020204" pitchFamily="34" charset="0"/>
              <a:buChar char="•"/>
            </a:pPr>
            <a:r>
              <a:rPr lang="en-IN" dirty="0"/>
              <a:t>If there are no neighbours of p then </a:t>
            </a:r>
            <a:r>
              <a:rPr lang="en-IN" i="1" dirty="0"/>
              <a:t>p</a:t>
            </a:r>
            <a:r>
              <a:rPr lang="en-IN" dirty="0"/>
              <a:t> is a outlier point</a:t>
            </a:r>
          </a:p>
        </p:txBody>
      </p:sp>
      <p:sp>
        <p:nvSpPr>
          <p:cNvPr id="3" name="Footer Placeholder 2">
            <a:extLst>
              <a:ext uri="{FF2B5EF4-FFF2-40B4-BE49-F238E27FC236}">
                <a16:creationId xmlns:a16="http://schemas.microsoft.com/office/drawing/2014/main" id="{A2768941-14C8-48AC-8D1B-E9E91B9BAED1}"/>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802217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39A3-E881-44B7-BC46-F8792E4E700F}"/>
              </a:ext>
            </a:extLst>
          </p:cNvPr>
          <p:cNvSpPr>
            <a:spLocks noGrp="1"/>
          </p:cNvSpPr>
          <p:nvPr>
            <p:ph type="title"/>
          </p:nvPr>
        </p:nvSpPr>
        <p:spPr/>
        <p:txBody>
          <a:bodyPr/>
          <a:lstStyle/>
          <a:p>
            <a:r>
              <a:rPr lang="en-IN" dirty="0"/>
              <a:t>DBSCAN: Working Next Core point</a:t>
            </a:r>
          </a:p>
        </p:txBody>
      </p:sp>
      <p:pic>
        <p:nvPicPr>
          <p:cNvPr id="4" name="Picture 3">
            <a:extLst>
              <a:ext uri="{FF2B5EF4-FFF2-40B4-BE49-F238E27FC236}">
                <a16:creationId xmlns:a16="http://schemas.microsoft.com/office/drawing/2014/main" id="{0DA293EE-DE4B-4D88-A78E-61C878275B56}"/>
              </a:ext>
            </a:extLst>
          </p:cNvPr>
          <p:cNvPicPr>
            <a:picLocks noChangeAspect="1"/>
          </p:cNvPicPr>
          <p:nvPr/>
        </p:nvPicPr>
        <p:blipFill>
          <a:blip r:embed="rId2"/>
          <a:stretch>
            <a:fillRect/>
          </a:stretch>
        </p:blipFill>
        <p:spPr>
          <a:xfrm>
            <a:off x="609600" y="2031781"/>
            <a:ext cx="6315075" cy="4076700"/>
          </a:xfrm>
          <a:prstGeom prst="rect">
            <a:avLst/>
          </a:prstGeom>
        </p:spPr>
      </p:pic>
      <p:sp>
        <p:nvSpPr>
          <p:cNvPr id="3" name="TextBox 2">
            <a:extLst>
              <a:ext uri="{FF2B5EF4-FFF2-40B4-BE49-F238E27FC236}">
                <a16:creationId xmlns:a16="http://schemas.microsoft.com/office/drawing/2014/main" id="{840EA34B-3BA8-4787-9496-030CF5369487}"/>
              </a:ext>
            </a:extLst>
          </p:cNvPr>
          <p:cNvSpPr txBox="1"/>
          <p:nvPr/>
        </p:nvSpPr>
        <p:spPr>
          <a:xfrm>
            <a:off x="7290707" y="2551837"/>
            <a:ext cx="3526972" cy="1754326"/>
          </a:xfrm>
          <a:prstGeom prst="rect">
            <a:avLst/>
          </a:prstGeom>
          <a:noFill/>
        </p:spPr>
        <p:txBody>
          <a:bodyPr wrap="square" rtlCol="0">
            <a:spAutoFit/>
          </a:bodyPr>
          <a:lstStyle/>
          <a:p>
            <a:pPr marL="285750" indent="-285750">
              <a:buFont typeface="Arial" panose="020B0604020202020204" pitchFamily="34" charset="0"/>
              <a:buChar char="•"/>
            </a:pPr>
            <a:r>
              <a:rPr lang="en-IN" dirty="0"/>
              <a:t>Select an arbitrary point </a:t>
            </a:r>
            <a:r>
              <a:rPr lang="en-IN" i="1" dirty="0"/>
              <a:t>p</a:t>
            </a:r>
            <a:r>
              <a:rPr lang="en-IN" dirty="0"/>
              <a:t> as shown in </a:t>
            </a:r>
            <a:r>
              <a:rPr lang="en-IN" dirty="0">
                <a:solidFill>
                  <a:srgbClr val="FF0000"/>
                </a:solidFill>
              </a:rPr>
              <a:t>red</a:t>
            </a:r>
          </a:p>
          <a:p>
            <a:endParaRPr lang="en-IN" dirty="0"/>
          </a:p>
          <a:p>
            <a:pPr marL="285750" indent="-285750">
              <a:buFont typeface="Arial" panose="020B0604020202020204" pitchFamily="34" charset="0"/>
              <a:buChar char="•"/>
            </a:pPr>
            <a:r>
              <a:rPr lang="en-IN" dirty="0"/>
              <a:t>If the number of neighbours of p &gt;= </a:t>
            </a:r>
            <a:r>
              <a:rPr lang="en-IN" dirty="0" err="1"/>
              <a:t>Minpts</a:t>
            </a:r>
            <a:r>
              <a:rPr lang="en-IN" dirty="0"/>
              <a:t> then </a:t>
            </a:r>
            <a:r>
              <a:rPr lang="en-IN" i="1" dirty="0"/>
              <a:t>p</a:t>
            </a:r>
            <a:r>
              <a:rPr lang="en-IN" dirty="0"/>
              <a:t> is a core point</a:t>
            </a:r>
          </a:p>
        </p:txBody>
      </p:sp>
      <p:sp>
        <p:nvSpPr>
          <p:cNvPr id="5" name="Footer Placeholder 4">
            <a:extLst>
              <a:ext uri="{FF2B5EF4-FFF2-40B4-BE49-F238E27FC236}">
                <a16:creationId xmlns:a16="http://schemas.microsoft.com/office/drawing/2014/main" id="{98ED1102-BA5C-464B-A00D-879AB055A9B0}"/>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525644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3923-FD1A-4FE4-9441-36585A754937}"/>
              </a:ext>
            </a:extLst>
          </p:cNvPr>
          <p:cNvSpPr>
            <a:spLocks noGrp="1"/>
          </p:cNvSpPr>
          <p:nvPr>
            <p:ph type="title"/>
          </p:nvPr>
        </p:nvSpPr>
        <p:spPr/>
        <p:txBody>
          <a:bodyPr/>
          <a:lstStyle/>
          <a:p>
            <a:r>
              <a:rPr lang="en-IN" dirty="0"/>
              <a:t>DBSCAN: Identifying Clusters using Density Reachability</a:t>
            </a:r>
          </a:p>
        </p:txBody>
      </p:sp>
      <p:pic>
        <p:nvPicPr>
          <p:cNvPr id="7" name="Picture 6">
            <a:extLst>
              <a:ext uri="{FF2B5EF4-FFF2-40B4-BE49-F238E27FC236}">
                <a16:creationId xmlns:a16="http://schemas.microsoft.com/office/drawing/2014/main" id="{D8CD60B0-5440-4F2E-8342-EB93D9F4888E}"/>
              </a:ext>
            </a:extLst>
          </p:cNvPr>
          <p:cNvPicPr>
            <a:picLocks noChangeAspect="1"/>
          </p:cNvPicPr>
          <p:nvPr/>
        </p:nvPicPr>
        <p:blipFill>
          <a:blip r:embed="rId2"/>
          <a:stretch>
            <a:fillRect/>
          </a:stretch>
        </p:blipFill>
        <p:spPr>
          <a:xfrm>
            <a:off x="2003424" y="1812924"/>
            <a:ext cx="8499476" cy="4791075"/>
          </a:xfrm>
          <a:prstGeom prst="rect">
            <a:avLst/>
          </a:prstGeom>
        </p:spPr>
      </p:pic>
      <p:sp>
        <p:nvSpPr>
          <p:cNvPr id="3" name="Footer Placeholder 2">
            <a:extLst>
              <a:ext uri="{FF2B5EF4-FFF2-40B4-BE49-F238E27FC236}">
                <a16:creationId xmlns:a16="http://schemas.microsoft.com/office/drawing/2014/main" id="{111BFD01-353D-4CB9-85DF-297F296D8D2A}"/>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89215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Agglomerative Hierarchical clustering</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b="1" dirty="0"/>
              <a:t>Step-2:</a:t>
            </a:r>
            <a:r>
              <a:rPr lang="en-US" dirty="0"/>
              <a:t> Take two closest data points or clusters and merge them to form one cluster. So, there will now be N-1 clusters.</a:t>
            </a:r>
          </a:p>
        </p:txBody>
      </p:sp>
      <p:pic>
        <p:nvPicPr>
          <p:cNvPr id="5" name="Picture 4"/>
          <p:cNvPicPr>
            <a:picLocks noChangeAspect="1"/>
          </p:cNvPicPr>
          <p:nvPr/>
        </p:nvPicPr>
        <p:blipFill>
          <a:blip r:embed="rId2"/>
          <a:stretch>
            <a:fillRect/>
          </a:stretch>
        </p:blipFill>
        <p:spPr>
          <a:xfrm>
            <a:off x="5784937" y="1448594"/>
            <a:ext cx="5181600" cy="5105400"/>
          </a:xfrm>
          <a:prstGeom prst="rect">
            <a:avLst/>
          </a:prstGeom>
        </p:spPr>
      </p:pic>
      <p:sp>
        <p:nvSpPr>
          <p:cNvPr id="4" name="Footer Placeholder 3">
            <a:extLst>
              <a:ext uri="{FF2B5EF4-FFF2-40B4-BE49-F238E27FC236}">
                <a16:creationId xmlns:a16="http://schemas.microsoft.com/office/drawing/2014/main" id="{F2A5D90B-52F2-45B5-BC08-DF9F1DCC7FDC}"/>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675177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B69C-1B9F-45D3-B774-E3A25DC69912}"/>
              </a:ext>
            </a:extLst>
          </p:cNvPr>
          <p:cNvSpPr>
            <a:spLocks noGrp="1"/>
          </p:cNvSpPr>
          <p:nvPr>
            <p:ph type="title"/>
          </p:nvPr>
        </p:nvSpPr>
        <p:spPr/>
        <p:txBody>
          <a:bodyPr/>
          <a:lstStyle/>
          <a:p>
            <a:r>
              <a:rPr lang="en-IN" dirty="0"/>
              <a:t>DBSCAN: Example</a:t>
            </a:r>
          </a:p>
        </p:txBody>
      </p:sp>
      <p:sp>
        <p:nvSpPr>
          <p:cNvPr id="3" name="Content Placeholder 2">
            <a:extLst>
              <a:ext uri="{FF2B5EF4-FFF2-40B4-BE49-F238E27FC236}">
                <a16:creationId xmlns:a16="http://schemas.microsoft.com/office/drawing/2014/main" id="{C0E905A1-73EE-4A49-9A79-6D9533F567ED}"/>
              </a:ext>
            </a:extLst>
          </p:cNvPr>
          <p:cNvSpPr>
            <a:spLocks noGrp="1"/>
          </p:cNvSpPr>
          <p:nvPr>
            <p:ph idx="1"/>
          </p:nvPr>
        </p:nvSpPr>
        <p:spPr>
          <a:xfrm>
            <a:off x="838201" y="1825625"/>
            <a:ext cx="10896599" cy="4351338"/>
          </a:xfrm>
        </p:spPr>
        <p:txBody>
          <a:bodyPr>
            <a:normAutofit/>
          </a:bodyPr>
          <a:lstStyle/>
          <a:p>
            <a:r>
              <a:rPr lang="en-US" sz="2000" dirty="0">
                <a:solidFill>
                  <a:schemeClr val="tx1"/>
                </a:solidFill>
              </a:rPr>
              <a:t>If Epsilon is 2 and </a:t>
            </a:r>
            <a:r>
              <a:rPr lang="en-US" sz="2000" dirty="0" err="1">
                <a:solidFill>
                  <a:schemeClr val="tx1"/>
                </a:solidFill>
              </a:rPr>
              <a:t>minpoint</a:t>
            </a:r>
            <a:r>
              <a:rPr lang="en-US" sz="2000" dirty="0">
                <a:solidFill>
                  <a:schemeClr val="tx1"/>
                </a:solidFill>
              </a:rPr>
              <a:t> is 2, what are the clusters that </a:t>
            </a:r>
            <a:r>
              <a:rPr lang="en-US" sz="2000" dirty="0" err="1">
                <a:solidFill>
                  <a:schemeClr val="tx1"/>
                </a:solidFill>
              </a:rPr>
              <a:t>DBScan</a:t>
            </a:r>
            <a:r>
              <a:rPr lang="en-US" sz="2000" dirty="0">
                <a:solidFill>
                  <a:schemeClr val="tx1"/>
                </a:solidFill>
              </a:rPr>
              <a:t> would discover with the following 8 examples: A1=(2,10), A2=(2,5), A3=(8,4), A4=(5,8), A5=(7,5), A6=(6,4), A7=(1,2), A8=(4,9). </a:t>
            </a:r>
          </a:p>
          <a:p>
            <a:r>
              <a:rPr lang="en-US" sz="2000" dirty="0">
                <a:solidFill>
                  <a:schemeClr val="tx1"/>
                </a:solidFill>
              </a:rPr>
              <a:t>Distance Matrix</a:t>
            </a:r>
            <a:endParaRPr lang="en-IN" sz="2000" dirty="0">
              <a:solidFill>
                <a:schemeClr val="tx1"/>
              </a:solidFill>
            </a:endParaRPr>
          </a:p>
        </p:txBody>
      </p:sp>
      <p:pic>
        <p:nvPicPr>
          <p:cNvPr id="7" name="Picture 6">
            <a:extLst>
              <a:ext uri="{FF2B5EF4-FFF2-40B4-BE49-F238E27FC236}">
                <a16:creationId xmlns:a16="http://schemas.microsoft.com/office/drawing/2014/main" id="{113ACAA8-1705-40D9-8C64-50171DA93787}"/>
              </a:ext>
            </a:extLst>
          </p:cNvPr>
          <p:cNvPicPr>
            <a:picLocks noChangeAspect="1"/>
          </p:cNvPicPr>
          <p:nvPr/>
        </p:nvPicPr>
        <p:blipFill>
          <a:blip r:embed="rId2"/>
          <a:stretch>
            <a:fillRect/>
          </a:stretch>
        </p:blipFill>
        <p:spPr>
          <a:xfrm>
            <a:off x="1010809" y="4001294"/>
            <a:ext cx="5275691" cy="2856706"/>
          </a:xfrm>
          <a:prstGeom prst="rect">
            <a:avLst/>
          </a:prstGeom>
        </p:spPr>
      </p:pic>
      <p:sp>
        <p:nvSpPr>
          <p:cNvPr id="8" name="TextBox 7">
            <a:extLst>
              <a:ext uri="{FF2B5EF4-FFF2-40B4-BE49-F238E27FC236}">
                <a16:creationId xmlns:a16="http://schemas.microsoft.com/office/drawing/2014/main" id="{7E1F258C-3B63-4015-804D-2F0E3D543AD7}"/>
              </a:ext>
            </a:extLst>
          </p:cNvPr>
          <p:cNvSpPr txBox="1"/>
          <p:nvPr/>
        </p:nvSpPr>
        <p:spPr>
          <a:xfrm>
            <a:off x="7004482" y="3284738"/>
            <a:ext cx="4730318" cy="2862322"/>
          </a:xfrm>
          <a:prstGeom prst="rect">
            <a:avLst/>
          </a:prstGeom>
          <a:noFill/>
          <a:ln>
            <a:solidFill>
              <a:schemeClr val="tx1"/>
            </a:solidFill>
          </a:ln>
        </p:spPr>
        <p:txBody>
          <a:bodyPr wrap="square" rtlCol="0">
            <a:spAutoFit/>
          </a:bodyPr>
          <a:lstStyle/>
          <a:p>
            <a:r>
              <a:rPr lang="pt-BR" dirty="0"/>
              <a:t>Epsilon Neighbour of Each point</a:t>
            </a:r>
          </a:p>
          <a:p>
            <a:endParaRPr lang="pt-BR" dirty="0"/>
          </a:p>
          <a:p>
            <a:pPr marL="285750" indent="-285750">
              <a:buFont typeface="Arial" panose="020B0604020202020204" pitchFamily="34" charset="0"/>
              <a:buChar char="•"/>
            </a:pPr>
            <a:r>
              <a:rPr lang="pt-BR" dirty="0"/>
              <a:t>N</a:t>
            </a:r>
            <a:r>
              <a:rPr lang="pt-BR" baseline="-25000" dirty="0"/>
              <a:t>2</a:t>
            </a:r>
            <a:r>
              <a:rPr lang="pt-BR" dirty="0"/>
              <a:t>(A1)={}; </a:t>
            </a:r>
          </a:p>
          <a:p>
            <a:pPr marL="285750" indent="-285750">
              <a:buFont typeface="Arial" panose="020B0604020202020204" pitchFamily="34" charset="0"/>
              <a:buChar char="•"/>
            </a:pPr>
            <a:r>
              <a:rPr lang="pt-BR" dirty="0"/>
              <a:t>N</a:t>
            </a:r>
            <a:r>
              <a:rPr lang="pt-BR" baseline="-25000" dirty="0"/>
              <a:t>2</a:t>
            </a:r>
            <a:r>
              <a:rPr lang="pt-BR" dirty="0"/>
              <a:t>(A2)={}; </a:t>
            </a:r>
          </a:p>
          <a:p>
            <a:pPr marL="285750" indent="-285750">
              <a:buFont typeface="Arial" panose="020B0604020202020204" pitchFamily="34" charset="0"/>
              <a:buChar char="•"/>
            </a:pPr>
            <a:r>
              <a:rPr lang="pt-BR" dirty="0"/>
              <a:t>N</a:t>
            </a:r>
            <a:r>
              <a:rPr lang="pt-BR" baseline="-25000" dirty="0"/>
              <a:t>2</a:t>
            </a:r>
            <a:r>
              <a:rPr lang="pt-BR" dirty="0"/>
              <a:t>(A3)={A5, A6}; </a:t>
            </a:r>
          </a:p>
          <a:p>
            <a:pPr marL="285750" indent="-285750">
              <a:buFont typeface="Arial" panose="020B0604020202020204" pitchFamily="34" charset="0"/>
              <a:buChar char="•"/>
            </a:pPr>
            <a:r>
              <a:rPr lang="pt-BR" dirty="0"/>
              <a:t>N</a:t>
            </a:r>
            <a:r>
              <a:rPr lang="pt-BR" baseline="-25000" dirty="0"/>
              <a:t>2</a:t>
            </a:r>
            <a:r>
              <a:rPr lang="pt-BR" dirty="0"/>
              <a:t>(A4)={A8}; </a:t>
            </a:r>
          </a:p>
          <a:p>
            <a:pPr marL="285750" indent="-285750">
              <a:buFont typeface="Arial" panose="020B0604020202020204" pitchFamily="34" charset="0"/>
              <a:buChar char="•"/>
            </a:pPr>
            <a:r>
              <a:rPr lang="pt-BR" dirty="0"/>
              <a:t>N</a:t>
            </a:r>
            <a:r>
              <a:rPr lang="pt-BR" baseline="-25000" dirty="0"/>
              <a:t>2</a:t>
            </a:r>
            <a:r>
              <a:rPr lang="pt-BR" dirty="0"/>
              <a:t>(A5)={A3, A6}; </a:t>
            </a:r>
          </a:p>
          <a:p>
            <a:pPr marL="285750" indent="-285750">
              <a:buFont typeface="Arial" panose="020B0604020202020204" pitchFamily="34" charset="0"/>
              <a:buChar char="•"/>
            </a:pPr>
            <a:r>
              <a:rPr lang="pt-BR" dirty="0"/>
              <a:t>N</a:t>
            </a:r>
            <a:r>
              <a:rPr lang="pt-BR" baseline="-25000" dirty="0"/>
              <a:t>2</a:t>
            </a:r>
            <a:r>
              <a:rPr lang="pt-BR" dirty="0"/>
              <a:t>(A6)={A3, A5}; </a:t>
            </a:r>
          </a:p>
          <a:p>
            <a:pPr marL="285750" indent="-285750">
              <a:buFont typeface="Arial" panose="020B0604020202020204" pitchFamily="34" charset="0"/>
              <a:buChar char="•"/>
            </a:pPr>
            <a:r>
              <a:rPr lang="pt-BR" dirty="0"/>
              <a:t>N</a:t>
            </a:r>
            <a:r>
              <a:rPr lang="pt-BR" baseline="-25000" dirty="0"/>
              <a:t>2</a:t>
            </a:r>
            <a:r>
              <a:rPr lang="pt-BR" dirty="0"/>
              <a:t>(A7)={}; </a:t>
            </a:r>
          </a:p>
          <a:p>
            <a:pPr marL="285750" indent="-285750">
              <a:buFont typeface="Arial" panose="020B0604020202020204" pitchFamily="34" charset="0"/>
              <a:buChar char="•"/>
            </a:pPr>
            <a:r>
              <a:rPr lang="pt-BR" dirty="0"/>
              <a:t>N</a:t>
            </a:r>
            <a:r>
              <a:rPr lang="pt-BR" baseline="-25000" dirty="0"/>
              <a:t>2</a:t>
            </a:r>
            <a:r>
              <a:rPr lang="pt-BR" dirty="0"/>
              <a:t>(A8)={A4} </a:t>
            </a:r>
            <a:endParaRPr lang="en-IN" dirty="0"/>
          </a:p>
        </p:txBody>
      </p:sp>
      <p:sp>
        <p:nvSpPr>
          <p:cNvPr id="4" name="Footer Placeholder 3">
            <a:extLst>
              <a:ext uri="{FF2B5EF4-FFF2-40B4-BE49-F238E27FC236}">
                <a16:creationId xmlns:a16="http://schemas.microsoft.com/office/drawing/2014/main" id="{C5BBD2E4-D4A8-47C3-B66D-8FD7377B65BD}"/>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515841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B69C-1B9F-45D3-B774-E3A25DC69912}"/>
              </a:ext>
            </a:extLst>
          </p:cNvPr>
          <p:cNvSpPr>
            <a:spLocks noGrp="1"/>
          </p:cNvSpPr>
          <p:nvPr>
            <p:ph type="title"/>
          </p:nvPr>
        </p:nvSpPr>
        <p:spPr/>
        <p:txBody>
          <a:bodyPr/>
          <a:lstStyle/>
          <a:p>
            <a:r>
              <a:rPr lang="en-IN" dirty="0"/>
              <a:t>DBSCAN: Example</a:t>
            </a:r>
          </a:p>
        </p:txBody>
      </p:sp>
      <p:sp>
        <p:nvSpPr>
          <p:cNvPr id="3" name="Content Placeholder 2">
            <a:extLst>
              <a:ext uri="{FF2B5EF4-FFF2-40B4-BE49-F238E27FC236}">
                <a16:creationId xmlns:a16="http://schemas.microsoft.com/office/drawing/2014/main" id="{C0E905A1-73EE-4A49-9A79-6D9533F567ED}"/>
              </a:ext>
            </a:extLst>
          </p:cNvPr>
          <p:cNvSpPr>
            <a:spLocks noGrp="1"/>
          </p:cNvSpPr>
          <p:nvPr>
            <p:ph idx="1"/>
          </p:nvPr>
        </p:nvSpPr>
        <p:spPr>
          <a:xfrm>
            <a:off x="838201" y="1825625"/>
            <a:ext cx="10896599" cy="4351338"/>
          </a:xfrm>
        </p:spPr>
        <p:txBody>
          <a:bodyPr>
            <a:normAutofit/>
          </a:bodyPr>
          <a:lstStyle/>
          <a:p>
            <a:r>
              <a:rPr lang="en-US" sz="2000" dirty="0">
                <a:solidFill>
                  <a:schemeClr val="tx1"/>
                </a:solidFill>
              </a:rPr>
              <a:t>If Epsilon is 2 and </a:t>
            </a:r>
            <a:r>
              <a:rPr lang="en-US" sz="2000" dirty="0" err="1">
                <a:solidFill>
                  <a:schemeClr val="tx1"/>
                </a:solidFill>
              </a:rPr>
              <a:t>minpoint</a:t>
            </a:r>
            <a:r>
              <a:rPr lang="en-US" sz="2000" dirty="0">
                <a:solidFill>
                  <a:schemeClr val="tx1"/>
                </a:solidFill>
              </a:rPr>
              <a:t> is 2, what are the clusters that DBSCAN would discover with the following 8 examples: A1=(2,10), A2=(2,5), A3=(8,4), A4=(5,8), A5=(7,5), A6=(6,4), A7=(1,2), A8=(4,9). </a:t>
            </a:r>
          </a:p>
          <a:p>
            <a:endParaRPr lang="en-IN" sz="2000" dirty="0">
              <a:solidFill>
                <a:schemeClr val="tx1"/>
              </a:solidFill>
            </a:endParaRPr>
          </a:p>
        </p:txBody>
      </p:sp>
      <p:sp>
        <p:nvSpPr>
          <p:cNvPr id="8" name="TextBox 7">
            <a:extLst>
              <a:ext uri="{FF2B5EF4-FFF2-40B4-BE49-F238E27FC236}">
                <a16:creationId xmlns:a16="http://schemas.microsoft.com/office/drawing/2014/main" id="{7E1F258C-3B63-4015-804D-2F0E3D543AD7}"/>
              </a:ext>
            </a:extLst>
          </p:cNvPr>
          <p:cNvSpPr txBox="1"/>
          <p:nvPr/>
        </p:nvSpPr>
        <p:spPr>
          <a:xfrm>
            <a:off x="985421" y="3314641"/>
            <a:ext cx="4730318" cy="2862322"/>
          </a:xfrm>
          <a:prstGeom prst="rect">
            <a:avLst/>
          </a:prstGeom>
          <a:noFill/>
          <a:ln>
            <a:solidFill>
              <a:schemeClr val="tx1"/>
            </a:solidFill>
          </a:ln>
        </p:spPr>
        <p:txBody>
          <a:bodyPr wrap="square" rtlCol="0">
            <a:spAutoFit/>
          </a:bodyPr>
          <a:lstStyle/>
          <a:p>
            <a:r>
              <a:rPr lang="pt-BR" dirty="0"/>
              <a:t>Epsilon Neighbour of Each point</a:t>
            </a:r>
          </a:p>
          <a:p>
            <a:endParaRPr lang="pt-BR" dirty="0"/>
          </a:p>
          <a:p>
            <a:pPr marL="285750" indent="-285750">
              <a:buFont typeface="Arial" panose="020B0604020202020204" pitchFamily="34" charset="0"/>
              <a:buChar char="•"/>
            </a:pPr>
            <a:r>
              <a:rPr lang="pt-BR" dirty="0"/>
              <a:t>N</a:t>
            </a:r>
            <a:r>
              <a:rPr lang="pt-BR" baseline="-25000" dirty="0"/>
              <a:t>2</a:t>
            </a:r>
            <a:r>
              <a:rPr lang="pt-BR" dirty="0"/>
              <a:t>(A1)={}; </a:t>
            </a:r>
          </a:p>
          <a:p>
            <a:pPr marL="285750" indent="-285750">
              <a:buFont typeface="Arial" panose="020B0604020202020204" pitchFamily="34" charset="0"/>
              <a:buChar char="•"/>
            </a:pPr>
            <a:r>
              <a:rPr lang="pt-BR" dirty="0"/>
              <a:t>N</a:t>
            </a:r>
            <a:r>
              <a:rPr lang="pt-BR" baseline="-25000" dirty="0"/>
              <a:t>2</a:t>
            </a:r>
            <a:r>
              <a:rPr lang="pt-BR" dirty="0"/>
              <a:t>(A2)={}; </a:t>
            </a:r>
          </a:p>
          <a:p>
            <a:pPr marL="285750" indent="-285750">
              <a:buFont typeface="Arial" panose="020B0604020202020204" pitchFamily="34" charset="0"/>
              <a:buChar char="•"/>
            </a:pPr>
            <a:r>
              <a:rPr lang="pt-BR" dirty="0"/>
              <a:t>N</a:t>
            </a:r>
            <a:r>
              <a:rPr lang="pt-BR" baseline="-25000" dirty="0"/>
              <a:t>2</a:t>
            </a:r>
            <a:r>
              <a:rPr lang="pt-BR" dirty="0"/>
              <a:t>(A3)={A5, A6}; </a:t>
            </a:r>
          </a:p>
          <a:p>
            <a:pPr marL="285750" indent="-285750">
              <a:buFont typeface="Arial" panose="020B0604020202020204" pitchFamily="34" charset="0"/>
              <a:buChar char="•"/>
            </a:pPr>
            <a:r>
              <a:rPr lang="pt-BR" dirty="0"/>
              <a:t>N</a:t>
            </a:r>
            <a:r>
              <a:rPr lang="pt-BR" baseline="-25000" dirty="0"/>
              <a:t>2</a:t>
            </a:r>
            <a:r>
              <a:rPr lang="pt-BR" dirty="0"/>
              <a:t>(A4)={A8}; </a:t>
            </a:r>
          </a:p>
          <a:p>
            <a:pPr marL="285750" indent="-285750">
              <a:buFont typeface="Arial" panose="020B0604020202020204" pitchFamily="34" charset="0"/>
              <a:buChar char="•"/>
            </a:pPr>
            <a:r>
              <a:rPr lang="pt-BR" dirty="0"/>
              <a:t>N</a:t>
            </a:r>
            <a:r>
              <a:rPr lang="pt-BR" baseline="-25000" dirty="0"/>
              <a:t>2</a:t>
            </a:r>
            <a:r>
              <a:rPr lang="pt-BR" dirty="0"/>
              <a:t>(A5)={A3, A6}; </a:t>
            </a:r>
          </a:p>
          <a:p>
            <a:pPr marL="285750" indent="-285750">
              <a:buFont typeface="Arial" panose="020B0604020202020204" pitchFamily="34" charset="0"/>
              <a:buChar char="•"/>
            </a:pPr>
            <a:r>
              <a:rPr lang="pt-BR" dirty="0"/>
              <a:t>N</a:t>
            </a:r>
            <a:r>
              <a:rPr lang="pt-BR" baseline="-25000" dirty="0"/>
              <a:t>2</a:t>
            </a:r>
            <a:r>
              <a:rPr lang="pt-BR" dirty="0"/>
              <a:t>(A6)={A3, A5}; </a:t>
            </a:r>
          </a:p>
          <a:p>
            <a:pPr marL="285750" indent="-285750">
              <a:buFont typeface="Arial" panose="020B0604020202020204" pitchFamily="34" charset="0"/>
              <a:buChar char="•"/>
            </a:pPr>
            <a:r>
              <a:rPr lang="pt-BR" dirty="0"/>
              <a:t>N</a:t>
            </a:r>
            <a:r>
              <a:rPr lang="pt-BR" baseline="-25000" dirty="0"/>
              <a:t>2</a:t>
            </a:r>
            <a:r>
              <a:rPr lang="pt-BR" dirty="0"/>
              <a:t>(A7)={}; </a:t>
            </a:r>
          </a:p>
          <a:p>
            <a:pPr marL="285750" indent="-285750">
              <a:buFont typeface="Arial" panose="020B0604020202020204" pitchFamily="34" charset="0"/>
              <a:buChar char="•"/>
            </a:pPr>
            <a:r>
              <a:rPr lang="pt-BR" dirty="0"/>
              <a:t>N</a:t>
            </a:r>
            <a:r>
              <a:rPr lang="pt-BR" baseline="-25000" dirty="0"/>
              <a:t>2</a:t>
            </a:r>
            <a:r>
              <a:rPr lang="pt-BR" dirty="0"/>
              <a:t>(A8)={A4} </a:t>
            </a:r>
            <a:endParaRPr lang="en-IN" dirty="0"/>
          </a:p>
        </p:txBody>
      </p:sp>
      <p:sp>
        <p:nvSpPr>
          <p:cNvPr id="5" name="TextBox 4">
            <a:extLst>
              <a:ext uri="{FF2B5EF4-FFF2-40B4-BE49-F238E27FC236}">
                <a16:creationId xmlns:a16="http://schemas.microsoft.com/office/drawing/2014/main" id="{475D7C3B-4125-40E4-A5F2-DF94DF17B192}"/>
              </a:ext>
            </a:extLst>
          </p:cNvPr>
          <p:cNvSpPr txBox="1"/>
          <p:nvPr/>
        </p:nvSpPr>
        <p:spPr>
          <a:xfrm>
            <a:off x="6880194" y="3009530"/>
            <a:ext cx="4634144" cy="2862322"/>
          </a:xfrm>
          <a:prstGeom prst="rect">
            <a:avLst/>
          </a:prstGeom>
          <a:noFill/>
          <a:ln>
            <a:solidFill>
              <a:schemeClr val="tx1"/>
            </a:solidFill>
          </a:ln>
        </p:spPr>
        <p:txBody>
          <a:bodyPr wrap="square" rtlCol="0">
            <a:spAutoFit/>
          </a:bodyPr>
          <a:lstStyle/>
          <a:p>
            <a:r>
              <a:rPr lang="en-IN" dirty="0"/>
              <a:t>Outlier Points: {A1, A2, A7}</a:t>
            </a:r>
          </a:p>
          <a:p>
            <a:endParaRPr lang="en-IN" dirty="0"/>
          </a:p>
          <a:p>
            <a:r>
              <a:rPr lang="en-IN" dirty="0"/>
              <a:t>Core Points: {A3, A4, A5, A6, A8}</a:t>
            </a:r>
          </a:p>
          <a:p>
            <a:endParaRPr lang="en-IN" dirty="0"/>
          </a:p>
          <a:p>
            <a:endParaRPr lang="en-IN" dirty="0"/>
          </a:p>
          <a:p>
            <a:r>
              <a:rPr lang="en-IN" dirty="0"/>
              <a:t>Density Reachability between core points:</a:t>
            </a:r>
          </a:p>
          <a:p>
            <a:r>
              <a:rPr lang="en-IN" dirty="0">
                <a:highlight>
                  <a:srgbClr val="FFFF00"/>
                </a:highlight>
              </a:rPr>
              <a:t>A3-&gt; A5-&gt; A6 hence they form cluster C1</a:t>
            </a:r>
          </a:p>
          <a:p>
            <a:r>
              <a:rPr lang="en-IN" dirty="0">
                <a:highlight>
                  <a:srgbClr val="FFFF00"/>
                </a:highlight>
              </a:rPr>
              <a:t>A4 -&gt; A8  hence they form the cluster C2</a:t>
            </a:r>
          </a:p>
          <a:p>
            <a:endParaRPr lang="en-IN" dirty="0">
              <a:highlight>
                <a:srgbClr val="FFFF00"/>
              </a:highlight>
            </a:endParaRPr>
          </a:p>
          <a:p>
            <a:r>
              <a:rPr lang="en-IN" dirty="0">
                <a:highlight>
                  <a:srgbClr val="FFFF00"/>
                </a:highlight>
              </a:rPr>
              <a:t>C1: {A3,A5,A6}   C2: {A4, A8}</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B6B607-5EF6-43FB-8BB1-75FD37186A6A}"/>
                  </a:ext>
                </a:extLst>
              </p:cNvPr>
              <p:cNvSpPr txBox="1"/>
              <p:nvPr/>
            </p:nvSpPr>
            <p:spPr>
              <a:xfrm>
                <a:off x="7059228" y="5939494"/>
                <a:ext cx="4634144" cy="666977"/>
              </a:xfrm>
              <a:prstGeom prst="rect">
                <a:avLst/>
              </a:prstGeom>
              <a:noFill/>
            </p:spPr>
            <p:txBody>
              <a:bodyPr wrap="square" rtlCol="0">
                <a:spAutoFit/>
              </a:bodyPr>
              <a:lstStyle/>
              <a:p>
                <a:r>
                  <a:rPr lang="en-IN" dirty="0"/>
                  <a:t>How many cluster will you get when Epsilon is </a:t>
                </a:r>
                <a14:m>
                  <m:oMath xmlns:m="http://schemas.openxmlformats.org/officeDocument/2006/math">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10</m:t>
                        </m:r>
                      </m:e>
                    </m:rad>
                    <m:r>
                      <a:rPr lang="en-IN" b="0" i="1" smtClean="0">
                        <a:latin typeface="Cambria Math" panose="02040503050406030204" pitchFamily="18" charset="0"/>
                        <a:ea typeface="Cambria Math" panose="02040503050406030204" pitchFamily="18" charset="0"/>
                      </a:rPr>
                      <m:t>  </m:t>
                    </m:r>
                  </m:oMath>
                </a14:m>
                <a:r>
                  <a:rPr lang="en-IN" dirty="0"/>
                  <a:t>?</a:t>
                </a:r>
              </a:p>
            </p:txBody>
          </p:sp>
        </mc:Choice>
        <mc:Fallback xmlns="">
          <p:sp>
            <p:nvSpPr>
              <p:cNvPr id="6" name="TextBox 5">
                <a:extLst>
                  <a:ext uri="{FF2B5EF4-FFF2-40B4-BE49-F238E27FC236}">
                    <a16:creationId xmlns:a16="http://schemas.microsoft.com/office/drawing/2014/main" id="{D9B6B607-5EF6-43FB-8BB1-75FD37186A6A}"/>
                  </a:ext>
                </a:extLst>
              </p:cNvPr>
              <p:cNvSpPr txBox="1">
                <a:spLocks noRot="1" noChangeAspect="1" noMove="1" noResize="1" noEditPoints="1" noAdjustHandles="1" noChangeArrowheads="1" noChangeShapeType="1" noTextEdit="1"/>
              </p:cNvSpPr>
              <p:nvPr/>
            </p:nvSpPr>
            <p:spPr>
              <a:xfrm>
                <a:off x="7059228" y="5939494"/>
                <a:ext cx="4634144" cy="666977"/>
              </a:xfrm>
              <a:prstGeom prst="rect">
                <a:avLst/>
              </a:prstGeom>
              <a:blipFill>
                <a:blip r:embed="rId2"/>
                <a:stretch>
                  <a:fillRect l="-1053" t="-3636" r="-1579" b="-14545"/>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188445B2-14B0-4044-A8FF-3907C9EE356C}"/>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074285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5E73-BB5F-4F2C-8989-2466C309D412}"/>
              </a:ext>
            </a:extLst>
          </p:cNvPr>
          <p:cNvSpPr>
            <a:spLocks noGrp="1"/>
          </p:cNvSpPr>
          <p:nvPr>
            <p:ph type="title"/>
          </p:nvPr>
        </p:nvSpPr>
        <p:spPr/>
        <p:txBody>
          <a:bodyPr/>
          <a:lstStyle/>
          <a:p>
            <a:r>
              <a:rPr lang="en-IN" dirty="0"/>
              <a:t>DBSCAN is sensitive to setting of parameters</a:t>
            </a:r>
          </a:p>
        </p:txBody>
      </p:sp>
      <p:pic>
        <p:nvPicPr>
          <p:cNvPr id="4" name="Picture 3">
            <a:extLst>
              <a:ext uri="{FF2B5EF4-FFF2-40B4-BE49-F238E27FC236}">
                <a16:creationId xmlns:a16="http://schemas.microsoft.com/office/drawing/2014/main" id="{F71D02E6-FBD8-4EDD-A5A8-DB0481233E79}"/>
              </a:ext>
            </a:extLst>
          </p:cNvPr>
          <p:cNvPicPr>
            <a:picLocks noChangeAspect="1"/>
          </p:cNvPicPr>
          <p:nvPr/>
        </p:nvPicPr>
        <p:blipFill>
          <a:blip r:embed="rId2"/>
          <a:stretch>
            <a:fillRect/>
          </a:stretch>
        </p:blipFill>
        <p:spPr>
          <a:xfrm>
            <a:off x="248575" y="1362075"/>
            <a:ext cx="10963922" cy="5171890"/>
          </a:xfrm>
          <a:prstGeom prst="rect">
            <a:avLst/>
          </a:prstGeom>
        </p:spPr>
      </p:pic>
      <p:sp>
        <p:nvSpPr>
          <p:cNvPr id="3" name="Footer Placeholder 2">
            <a:extLst>
              <a:ext uri="{FF2B5EF4-FFF2-40B4-BE49-F238E27FC236}">
                <a16:creationId xmlns:a16="http://schemas.microsoft.com/office/drawing/2014/main" id="{FA375BE3-AAC2-4BBA-A306-5E9B1E09BF0C}"/>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3317478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title"/>
          </p:nvPr>
        </p:nvSpPr>
        <p:spPr>
          <a:xfrm>
            <a:off x="1905000" y="609600"/>
            <a:ext cx="8280400" cy="685800"/>
          </a:xfrm>
        </p:spPr>
        <p:txBody>
          <a:bodyPr>
            <a:normAutofit/>
          </a:bodyPr>
          <a:lstStyle/>
          <a:p>
            <a:r>
              <a:rPr lang="en-US" dirty="0"/>
              <a:t>DBSCAN: Determining </a:t>
            </a:r>
            <a:r>
              <a:rPr lang="en-US" dirty="0" err="1"/>
              <a:t>Eps</a:t>
            </a:r>
            <a:r>
              <a:rPr lang="en-US" dirty="0"/>
              <a:t> and </a:t>
            </a:r>
            <a:r>
              <a:rPr lang="en-US" dirty="0" err="1"/>
              <a:t>MinPts</a:t>
            </a:r>
            <a:endParaRPr lang="en-US" dirty="0"/>
          </a:p>
        </p:txBody>
      </p:sp>
      <p:sp>
        <p:nvSpPr>
          <p:cNvPr id="1655811" name="Rectangle 3"/>
          <p:cNvSpPr>
            <a:spLocks noGrp="1" noChangeArrowheads="1"/>
          </p:cNvSpPr>
          <p:nvPr>
            <p:ph type="body" idx="1"/>
          </p:nvPr>
        </p:nvSpPr>
        <p:spPr>
          <a:xfrm>
            <a:off x="2133600" y="1524000"/>
            <a:ext cx="8001000" cy="2209800"/>
          </a:xfrm>
          <a:noFill/>
          <a:ln/>
        </p:spPr>
        <p:txBody>
          <a:bodyPr>
            <a:normAutofit fontScale="70000" lnSpcReduction="20000"/>
          </a:bodyPr>
          <a:lstStyle/>
          <a:p>
            <a:pPr>
              <a:lnSpc>
                <a:spcPct val="90000"/>
              </a:lnSpc>
            </a:pPr>
            <a:r>
              <a:rPr lang="en-US" sz="2400" dirty="0"/>
              <a:t>Idea is that for points in a cluster, their </a:t>
            </a:r>
            <a:r>
              <a:rPr lang="en-US" sz="2400" dirty="0" err="1">
                <a:solidFill>
                  <a:srgbClr val="0070C0"/>
                </a:solidFill>
              </a:rPr>
              <a:t>k</a:t>
            </a:r>
            <a:r>
              <a:rPr lang="en-US" sz="2400" baseline="30000" dirty="0" err="1">
                <a:solidFill>
                  <a:srgbClr val="0070C0"/>
                </a:solidFill>
              </a:rPr>
              <a:t>th</a:t>
            </a:r>
            <a:r>
              <a:rPr lang="en-US" sz="2400" dirty="0"/>
              <a:t> nearest neighbors are at roughly the same distance</a:t>
            </a:r>
          </a:p>
          <a:p>
            <a:pPr>
              <a:lnSpc>
                <a:spcPct val="90000"/>
              </a:lnSpc>
            </a:pPr>
            <a:r>
              <a:rPr lang="en-US" sz="2400" dirty="0"/>
              <a:t>Noise points have the </a:t>
            </a:r>
            <a:r>
              <a:rPr lang="en-US" sz="2400" dirty="0" err="1">
                <a:solidFill>
                  <a:srgbClr val="0070C0"/>
                </a:solidFill>
              </a:rPr>
              <a:t>k</a:t>
            </a:r>
            <a:r>
              <a:rPr lang="en-US" sz="2400" baseline="30000" dirty="0" err="1">
                <a:solidFill>
                  <a:srgbClr val="0070C0"/>
                </a:solidFill>
              </a:rPr>
              <a:t>th</a:t>
            </a:r>
            <a:r>
              <a:rPr lang="en-US" sz="2400" dirty="0"/>
              <a:t> nearest neighbor at farther distance</a:t>
            </a:r>
          </a:p>
          <a:p>
            <a:pPr>
              <a:lnSpc>
                <a:spcPct val="90000"/>
              </a:lnSpc>
            </a:pPr>
            <a:r>
              <a:rPr lang="en-US" sz="2400" dirty="0"/>
              <a:t>So, plot sorted distance of every point to its </a:t>
            </a:r>
            <a:r>
              <a:rPr lang="en-US" sz="2400" dirty="0" err="1">
                <a:solidFill>
                  <a:srgbClr val="0070C0"/>
                </a:solidFill>
              </a:rPr>
              <a:t>k</a:t>
            </a:r>
            <a:r>
              <a:rPr lang="en-US" sz="2400" baseline="30000" dirty="0" err="1">
                <a:solidFill>
                  <a:srgbClr val="0070C0"/>
                </a:solidFill>
              </a:rPr>
              <a:t>th</a:t>
            </a:r>
            <a:r>
              <a:rPr lang="en-US" sz="2400" dirty="0"/>
              <a:t> nearest neighbor</a:t>
            </a:r>
          </a:p>
          <a:p>
            <a:pPr>
              <a:lnSpc>
                <a:spcPct val="90000"/>
              </a:lnSpc>
            </a:pPr>
            <a:r>
              <a:rPr lang="en-US" sz="2400" dirty="0"/>
              <a:t>Find the distance </a:t>
            </a:r>
            <a:r>
              <a:rPr lang="en-US" sz="2400" dirty="0">
                <a:solidFill>
                  <a:srgbClr val="0070C0"/>
                </a:solidFill>
              </a:rPr>
              <a:t>d</a:t>
            </a:r>
            <a:r>
              <a:rPr lang="en-US" sz="2400" dirty="0"/>
              <a:t> where there is a “</a:t>
            </a:r>
            <a:r>
              <a:rPr lang="en-US" sz="2400" dirty="0">
                <a:solidFill>
                  <a:schemeClr val="accent6">
                    <a:lumMod val="75000"/>
                  </a:schemeClr>
                </a:solidFill>
              </a:rPr>
              <a:t>knee</a:t>
            </a:r>
            <a:r>
              <a:rPr lang="en-US" sz="2400" dirty="0"/>
              <a:t>” in the curve</a:t>
            </a:r>
          </a:p>
          <a:p>
            <a:pPr lvl="1">
              <a:lnSpc>
                <a:spcPct val="90000"/>
              </a:lnSpc>
            </a:pPr>
            <a:r>
              <a:rPr lang="en-US" sz="2000" dirty="0" err="1">
                <a:solidFill>
                  <a:srgbClr val="0070C0"/>
                </a:solidFill>
              </a:rPr>
              <a:t>Eps</a:t>
            </a:r>
            <a:r>
              <a:rPr lang="en-US" sz="2000" dirty="0">
                <a:solidFill>
                  <a:srgbClr val="0070C0"/>
                </a:solidFill>
              </a:rPr>
              <a:t> = d, </a:t>
            </a:r>
            <a:r>
              <a:rPr lang="en-US" sz="2000" dirty="0" err="1">
                <a:solidFill>
                  <a:srgbClr val="0070C0"/>
                </a:solidFill>
              </a:rPr>
              <a:t>MinPts</a:t>
            </a:r>
            <a:r>
              <a:rPr lang="en-US" sz="2000" dirty="0">
                <a:solidFill>
                  <a:srgbClr val="0070C0"/>
                </a:solidFill>
              </a:rPr>
              <a:t> = k</a:t>
            </a:r>
          </a:p>
          <a:p>
            <a:pPr lvl="1">
              <a:lnSpc>
                <a:spcPct val="90000"/>
              </a:lnSpc>
            </a:pPr>
            <a:endParaRPr lang="en-US" dirty="0"/>
          </a:p>
        </p:txBody>
      </p:sp>
      <p:pic>
        <p:nvPicPr>
          <p:cNvPr id="1655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079" y="3810000"/>
            <a:ext cx="365601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7010400" y="5867400"/>
            <a:ext cx="1752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763000" y="5638800"/>
            <a:ext cx="1306768" cy="646331"/>
          </a:xfrm>
          <a:prstGeom prst="rect">
            <a:avLst/>
          </a:prstGeom>
          <a:noFill/>
        </p:spPr>
        <p:txBody>
          <a:bodyPr wrap="none" rtlCol="0">
            <a:spAutoFit/>
          </a:bodyPr>
          <a:lstStyle/>
          <a:p>
            <a:r>
              <a:rPr lang="en-US" dirty="0" err="1"/>
              <a:t>Eps</a:t>
            </a:r>
            <a:r>
              <a:rPr lang="en-US" dirty="0"/>
              <a:t> ~ 7-10</a:t>
            </a:r>
          </a:p>
          <a:p>
            <a:r>
              <a:rPr lang="en-US" dirty="0" err="1"/>
              <a:t>MinPts</a:t>
            </a:r>
            <a:r>
              <a:rPr lang="en-US" dirty="0"/>
              <a:t> = 4</a:t>
            </a:r>
          </a:p>
        </p:txBody>
      </p:sp>
      <p:sp>
        <p:nvSpPr>
          <p:cNvPr id="2" name="Footer Placeholder 1">
            <a:extLst>
              <a:ext uri="{FF2B5EF4-FFF2-40B4-BE49-F238E27FC236}">
                <a16:creationId xmlns:a16="http://schemas.microsoft.com/office/drawing/2014/main" id="{9F42F219-5708-4120-95B6-33A15CEC607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9961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2050"/>
          <p:cNvSpPr>
            <a:spLocks noGrp="1" noChangeArrowheads="1"/>
          </p:cNvSpPr>
          <p:nvPr>
            <p:ph type="title"/>
          </p:nvPr>
        </p:nvSpPr>
        <p:spPr>
          <a:xfrm>
            <a:off x="1981200" y="500760"/>
            <a:ext cx="8280400" cy="870840"/>
          </a:xfrm>
        </p:spPr>
        <p:txBody>
          <a:bodyPr>
            <a:noAutofit/>
          </a:bodyPr>
          <a:lstStyle/>
          <a:p>
            <a:r>
              <a:rPr lang="en-US" dirty="0"/>
              <a:t>When DBSCAN Works Well</a:t>
            </a:r>
          </a:p>
        </p:txBody>
      </p:sp>
      <p:pic>
        <p:nvPicPr>
          <p:cNvPr id="1653763"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63973"/>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3764" name="Text Box 2052"/>
          <p:cNvSpPr txBox="1">
            <a:spLocks noChangeArrowheads="1"/>
          </p:cNvSpPr>
          <p:nvPr/>
        </p:nvSpPr>
        <p:spPr bwMode="auto">
          <a:xfrm>
            <a:off x="2503449" y="4768329"/>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Original Points</a:t>
            </a:r>
          </a:p>
        </p:txBody>
      </p:sp>
      <p:grpSp>
        <p:nvGrpSpPr>
          <p:cNvPr id="1653765" name="Group 2053"/>
          <p:cNvGrpSpPr>
            <a:grpSpLocks/>
          </p:cNvGrpSpPr>
          <p:nvPr/>
        </p:nvGrpSpPr>
        <p:grpSpPr bwMode="auto">
          <a:xfrm>
            <a:off x="5795963" y="1446485"/>
            <a:ext cx="4872037" cy="3871912"/>
            <a:chOff x="2691" y="633"/>
            <a:chExt cx="3069" cy="2439"/>
          </a:xfrm>
        </p:grpSpPr>
        <p:pic>
          <p:nvPicPr>
            <p:cNvPr id="1653766" name="Picture 2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3767" name="Text Box 2055"/>
            <p:cNvSpPr txBox="1">
              <a:spLocks noChangeArrowheads="1"/>
            </p:cNvSpPr>
            <p:nvPr/>
          </p:nvSpPr>
          <p:spPr bwMode="auto">
            <a:xfrm>
              <a:off x="3312" y="2841"/>
              <a:ext cx="15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Clusters</a:t>
              </a:r>
            </a:p>
          </p:txBody>
        </p:sp>
      </p:grpSp>
      <p:sp>
        <p:nvSpPr>
          <p:cNvPr id="1653768" name="Text Box 2056"/>
          <p:cNvSpPr txBox="1">
            <a:spLocks noChangeArrowheads="1"/>
          </p:cNvSpPr>
          <p:nvPr/>
        </p:nvSpPr>
        <p:spPr bwMode="auto">
          <a:xfrm>
            <a:off x="2131741" y="5638800"/>
            <a:ext cx="66294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dirty="0"/>
              <a:t> Resistant to Noise</a:t>
            </a:r>
          </a:p>
          <a:p>
            <a:pPr>
              <a:spcBef>
                <a:spcPct val="50000"/>
              </a:spcBef>
              <a:buFontTx/>
              <a:buChar char="•"/>
            </a:pPr>
            <a:r>
              <a:rPr lang="en-US" dirty="0"/>
              <a:t> Can handle clusters of different shapes and sizes</a:t>
            </a:r>
          </a:p>
        </p:txBody>
      </p:sp>
      <p:sp>
        <p:nvSpPr>
          <p:cNvPr id="2" name="Footer Placeholder 1">
            <a:extLst>
              <a:ext uri="{FF2B5EF4-FFF2-40B4-BE49-F238E27FC236}">
                <a16:creationId xmlns:a16="http://schemas.microsoft.com/office/drawing/2014/main" id="{97EAAE3D-E2CF-4855-8BBF-BDF34A4BB7C6}"/>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884522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37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3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6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Rectangle 2"/>
          <p:cNvSpPr>
            <a:spLocks noGrp="1" noChangeArrowheads="1"/>
          </p:cNvSpPr>
          <p:nvPr>
            <p:ph type="title"/>
          </p:nvPr>
        </p:nvSpPr>
        <p:spPr>
          <a:xfrm>
            <a:off x="1905000" y="457200"/>
            <a:ext cx="8280400" cy="838200"/>
          </a:xfrm>
        </p:spPr>
        <p:txBody>
          <a:bodyPr>
            <a:normAutofit/>
          </a:bodyPr>
          <a:lstStyle/>
          <a:p>
            <a:r>
              <a:rPr lang="en-US" dirty="0"/>
              <a:t>When DBSCAN Does NOT Work Well</a:t>
            </a:r>
          </a:p>
        </p:txBody>
      </p:sp>
      <p:sp>
        <p:nvSpPr>
          <p:cNvPr id="1654787" name="Text Box 3"/>
          <p:cNvSpPr txBox="1">
            <a:spLocks noChangeArrowheads="1"/>
          </p:cNvSpPr>
          <p:nvPr/>
        </p:nvSpPr>
        <p:spPr bwMode="auto">
          <a:xfrm>
            <a:off x="2640013" y="4160221"/>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Original Points</a:t>
            </a:r>
          </a:p>
        </p:txBody>
      </p:sp>
      <p:sp>
        <p:nvSpPr>
          <p:cNvPr id="1654788" name="Rectangle 4"/>
          <p:cNvSpPr>
            <a:spLocks noChangeArrowheads="1"/>
          </p:cNvSpPr>
          <p:nvPr/>
        </p:nvSpPr>
        <p:spPr bwMode="auto">
          <a:xfrm>
            <a:off x="4572000" y="22288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654789" name="Picture 5" descr="fish_clus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363" y="1752600"/>
            <a:ext cx="3048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1654790" name="Rectangle 6"/>
          <p:cNvSpPr>
            <a:spLocks noChangeArrowheads="1"/>
          </p:cNvSpPr>
          <p:nvPr/>
        </p:nvSpPr>
        <p:spPr bwMode="auto">
          <a:xfrm>
            <a:off x="5154613" y="27892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654791" name="Object 7"/>
          <p:cNvGraphicFramePr>
            <a:graphicFrameLocks noChangeAspect="1"/>
          </p:cNvGraphicFramePr>
          <p:nvPr/>
        </p:nvGraphicFramePr>
        <p:xfrm>
          <a:off x="6172201" y="1416050"/>
          <a:ext cx="3363913" cy="2287588"/>
        </p:xfrm>
        <a:graphic>
          <a:graphicData uri="http://schemas.openxmlformats.org/presentationml/2006/ole">
            <mc:AlternateContent xmlns:mc="http://schemas.openxmlformats.org/markup-compatibility/2006">
              <mc:Choice xmlns:v="urn:schemas-microsoft-com:vml" Requires="v">
                <p:oleObj spid="_x0000_s1048" r:id="rId4" imgW="4686706" imgH="3177815" progId="MSPhotoEd.3">
                  <p:embed/>
                </p:oleObj>
              </mc:Choice>
              <mc:Fallback>
                <p:oleObj r:id="rId4" imgW="4686706" imgH="3177815" progId="MSPhotoEd.3">
                  <p:embed/>
                  <p:pic>
                    <p:nvPicPr>
                      <p:cNvPr id="16547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1416050"/>
                        <a:ext cx="3363913"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4792" name="Rectangle 8"/>
          <p:cNvSpPr>
            <a:spLocks noChangeArrowheads="1"/>
          </p:cNvSpPr>
          <p:nvPr/>
        </p:nvSpPr>
        <p:spPr bwMode="auto">
          <a:xfrm>
            <a:off x="6324600" y="37020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latin typeface="Times New Roman" pitchFamily="18" charset="0"/>
                <a:cs typeface="Times New Roman" pitchFamily="18" charset="0"/>
              </a:rPr>
              <a:t>(MinPts=4, Eps=9.75).</a:t>
            </a:r>
            <a:r>
              <a:rPr lang="en-US" sz="900">
                <a:latin typeface="Times New Roman" pitchFamily="18" charset="0"/>
              </a:rPr>
              <a:t> </a:t>
            </a:r>
            <a:endParaRPr lang="en-US" sz="2400">
              <a:latin typeface="Times New Roman" pitchFamily="18" charset="0"/>
            </a:endParaRPr>
          </a:p>
        </p:txBody>
      </p:sp>
      <p:sp>
        <p:nvSpPr>
          <p:cNvPr id="1654793" name="Rectangle 9"/>
          <p:cNvSpPr>
            <a:spLocks noChangeArrowheads="1"/>
          </p:cNvSpPr>
          <p:nvPr/>
        </p:nvSpPr>
        <p:spPr bwMode="auto">
          <a:xfrm>
            <a:off x="5154613" y="27892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654794" name="Object 10"/>
          <p:cNvGraphicFramePr>
            <a:graphicFrameLocks noChangeAspect="1"/>
          </p:cNvGraphicFramePr>
          <p:nvPr/>
        </p:nvGraphicFramePr>
        <p:xfrm>
          <a:off x="6248401" y="4083050"/>
          <a:ext cx="3363913" cy="2286000"/>
        </p:xfrm>
        <a:graphic>
          <a:graphicData uri="http://schemas.openxmlformats.org/presentationml/2006/ole">
            <mc:AlternateContent xmlns:mc="http://schemas.openxmlformats.org/markup-compatibility/2006">
              <mc:Choice xmlns:v="urn:schemas-microsoft-com:vml" Requires="v">
                <p:oleObj spid="_x0000_s1049" r:id="rId6" imgW="4686706" imgH="3177815" progId="MSPhotoEd.3">
                  <p:embed/>
                </p:oleObj>
              </mc:Choice>
              <mc:Fallback>
                <p:oleObj r:id="rId6" imgW="4686706" imgH="3177815" progId="MSPhotoEd.3">
                  <p:embed/>
                  <p:pic>
                    <p:nvPicPr>
                      <p:cNvPr id="165479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1" y="4083050"/>
                        <a:ext cx="3363913"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4795" name="Rectangle 11"/>
          <p:cNvSpPr>
            <a:spLocks noChangeArrowheads="1"/>
          </p:cNvSpPr>
          <p:nvPr/>
        </p:nvSpPr>
        <p:spPr bwMode="auto">
          <a:xfrm>
            <a:off x="6248400" y="63690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latin typeface="Times New Roman" pitchFamily="18" charset="0"/>
                <a:cs typeface="Times New Roman" pitchFamily="18" charset="0"/>
              </a:rPr>
              <a:t> (MinPts=4, Eps=9.92)</a:t>
            </a:r>
          </a:p>
        </p:txBody>
      </p:sp>
      <p:sp>
        <p:nvSpPr>
          <p:cNvPr id="1654796" name="Text Box 12"/>
          <p:cNvSpPr txBox="1">
            <a:spLocks noChangeArrowheads="1"/>
          </p:cNvSpPr>
          <p:nvPr/>
        </p:nvSpPr>
        <p:spPr bwMode="auto">
          <a:xfrm>
            <a:off x="2133600" y="5392738"/>
            <a:ext cx="35052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dirty="0"/>
              <a:t> Varying densities</a:t>
            </a:r>
          </a:p>
          <a:p>
            <a:pPr>
              <a:spcBef>
                <a:spcPct val="50000"/>
              </a:spcBef>
              <a:buFontTx/>
              <a:buChar char="•"/>
            </a:pPr>
            <a:r>
              <a:rPr lang="en-US" dirty="0"/>
              <a:t> High-dimensional data</a:t>
            </a:r>
          </a:p>
        </p:txBody>
      </p:sp>
      <p:sp>
        <p:nvSpPr>
          <p:cNvPr id="2" name="Footer Placeholder 1">
            <a:extLst>
              <a:ext uri="{FF2B5EF4-FFF2-40B4-BE49-F238E27FC236}">
                <a16:creationId xmlns:a16="http://schemas.microsoft.com/office/drawing/2014/main" id="{34F208DD-9217-4467-AE19-BD2F282378E8}"/>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26531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4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4796"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AA582B-14FB-49A4-88C4-CF4650261CFB}"/>
              </a:ext>
            </a:extLst>
          </p:cNvPr>
          <p:cNvSpPr>
            <a:spLocks noGrp="1"/>
          </p:cNvSpPr>
          <p:nvPr>
            <p:ph type="title"/>
          </p:nvPr>
        </p:nvSpPr>
        <p:spPr/>
        <p:txBody>
          <a:bodyPr/>
          <a:lstStyle/>
          <a:p>
            <a:r>
              <a:rPr lang="en-IN" dirty="0"/>
              <a:t>K-Means vs DBSCAN</a:t>
            </a:r>
          </a:p>
        </p:txBody>
      </p:sp>
      <p:pic>
        <p:nvPicPr>
          <p:cNvPr id="5" name="Picture 4">
            <a:extLst>
              <a:ext uri="{FF2B5EF4-FFF2-40B4-BE49-F238E27FC236}">
                <a16:creationId xmlns:a16="http://schemas.microsoft.com/office/drawing/2014/main" id="{F4FA1088-A8F2-4639-8EB7-0CF34ECF12B6}"/>
              </a:ext>
            </a:extLst>
          </p:cNvPr>
          <p:cNvPicPr>
            <a:picLocks noChangeAspect="1"/>
          </p:cNvPicPr>
          <p:nvPr/>
        </p:nvPicPr>
        <p:blipFill>
          <a:blip r:embed="rId2"/>
          <a:stretch>
            <a:fillRect/>
          </a:stretch>
        </p:blipFill>
        <p:spPr>
          <a:xfrm>
            <a:off x="1244261" y="1998908"/>
            <a:ext cx="9277350" cy="4333875"/>
          </a:xfrm>
          <a:prstGeom prst="rect">
            <a:avLst/>
          </a:prstGeom>
        </p:spPr>
      </p:pic>
      <p:sp>
        <p:nvSpPr>
          <p:cNvPr id="2" name="Footer Placeholder 1">
            <a:extLst>
              <a:ext uri="{FF2B5EF4-FFF2-40B4-BE49-F238E27FC236}">
                <a16:creationId xmlns:a16="http://schemas.microsoft.com/office/drawing/2014/main" id="{4B23D7CF-AFC4-456D-9B8C-12BC62E6BBA7}"/>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347409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Agglomerative Hierarchical clustering</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b="1" dirty="0"/>
              <a:t>Step-3</a:t>
            </a:r>
            <a:r>
              <a:rPr lang="en-US" dirty="0"/>
              <a:t>: Again, take the two closest clusters and merge them together to form one cluster. There will be N-2 clusters.</a:t>
            </a:r>
          </a:p>
        </p:txBody>
      </p:sp>
      <p:pic>
        <p:nvPicPr>
          <p:cNvPr id="4" name="Picture 3"/>
          <p:cNvPicPr>
            <a:picLocks noChangeAspect="1"/>
          </p:cNvPicPr>
          <p:nvPr/>
        </p:nvPicPr>
        <p:blipFill>
          <a:blip r:embed="rId2"/>
          <a:stretch>
            <a:fillRect/>
          </a:stretch>
        </p:blipFill>
        <p:spPr>
          <a:xfrm>
            <a:off x="6427222" y="2134905"/>
            <a:ext cx="4448175" cy="3314700"/>
          </a:xfrm>
          <a:prstGeom prst="rect">
            <a:avLst/>
          </a:prstGeom>
        </p:spPr>
      </p:pic>
      <p:sp>
        <p:nvSpPr>
          <p:cNvPr id="5" name="Footer Placeholder 4">
            <a:extLst>
              <a:ext uri="{FF2B5EF4-FFF2-40B4-BE49-F238E27FC236}">
                <a16:creationId xmlns:a16="http://schemas.microsoft.com/office/drawing/2014/main" id="{4A0F764B-0AD5-4CDC-8DC5-3A14F4BA9E2C}"/>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52064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Agglomerative Hierarchical clustering</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ü"/>
            </a:pPr>
            <a:r>
              <a:rPr lang="en-US" b="1" dirty="0"/>
              <a:t>Step-4:</a:t>
            </a:r>
            <a:r>
              <a:rPr lang="en-US" dirty="0"/>
              <a:t> Repeat Step 3 until only one cluster left. So, we will get the following clusters.</a:t>
            </a:r>
          </a:p>
        </p:txBody>
      </p:sp>
      <p:pic>
        <p:nvPicPr>
          <p:cNvPr id="4" name="Picture 3"/>
          <p:cNvPicPr>
            <a:picLocks noChangeAspect="1"/>
          </p:cNvPicPr>
          <p:nvPr/>
        </p:nvPicPr>
        <p:blipFill>
          <a:blip r:embed="rId2"/>
          <a:stretch>
            <a:fillRect/>
          </a:stretch>
        </p:blipFill>
        <p:spPr>
          <a:xfrm>
            <a:off x="5776651" y="1562100"/>
            <a:ext cx="5248275" cy="5295900"/>
          </a:xfrm>
          <a:prstGeom prst="rect">
            <a:avLst/>
          </a:prstGeom>
        </p:spPr>
      </p:pic>
      <p:sp>
        <p:nvSpPr>
          <p:cNvPr id="5" name="Footer Placeholder 4">
            <a:extLst>
              <a:ext uri="{FF2B5EF4-FFF2-40B4-BE49-F238E27FC236}">
                <a16:creationId xmlns:a16="http://schemas.microsoft.com/office/drawing/2014/main" id="{0E70961D-98E0-46EC-9FB6-A910CD003444}"/>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12577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Picture 3"/>
          <p:cNvPicPr>
            <a:picLocks noChangeAspect="1"/>
          </p:cNvPicPr>
          <p:nvPr/>
        </p:nvPicPr>
        <p:blipFill>
          <a:blip r:embed="rId2"/>
          <a:stretch>
            <a:fillRect/>
          </a:stretch>
        </p:blipFill>
        <p:spPr>
          <a:xfrm>
            <a:off x="1102290" y="1510111"/>
            <a:ext cx="8029183" cy="4797755"/>
          </a:xfrm>
          <a:prstGeom prst="rect">
            <a:avLst/>
          </a:prstGeom>
        </p:spPr>
      </p:pic>
      <p:sp>
        <p:nvSpPr>
          <p:cNvPr id="3" name="Footer Placeholder 2">
            <a:extLst>
              <a:ext uri="{FF2B5EF4-FFF2-40B4-BE49-F238E27FC236}">
                <a16:creationId xmlns:a16="http://schemas.microsoft.com/office/drawing/2014/main" id="{19A3FF00-8B22-4238-8FBD-85501FB03E9C}"/>
              </a:ext>
            </a:extLst>
          </p:cNvPr>
          <p:cNvSpPr>
            <a:spLocks noGrp="1"/>
          </p:cNvSpPr>
          <p:nvPr>
            <p:ph type="ftr" sz="quarter" idx="11"/>
          </p:nvPr>
        </p:nvSpPr>
        <p:spPr/>
        <p:txBody>
          <a:bodyPr/>
          <a:lstStyle/>
          <a:p>
            <a:r>
              <a:rPr lang="en-US"/>
              <a:t>BA Sabarish and Nalinadevi K</a:t>
            </a:r>
          </a:p>
        </p:txBody>
      </p:sp>
    </p:spTree>
    <p:extLst>
      <p:ext uri="{BB962C8B-B14F-4D97-AF65-F5344CB8AC3E}">
        <p14:creationId xmlns:p14="http://schemas.microsoft.com/office/powerpoint/2010/main" val="2365816412"/>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1ACA638BE80B45AF7346DF37421883" ma:contentTypeVersion="2" ma:contentTypeDescription="Create a new document." ma:contentTypeScope="" ma:versionID="f960c63569af2171e3da4395e36d3ad0">
  <xsd:schema xmlns:xsd="http://www.w3.org/2001/XMLSchema" xmlns:xs="http://www.w3.org/2001/XMLSchema" xmlns:p="http://schemas.microsoft.com/office/2006/metadata/properties" xmlns:ns2="f440105d-0aa2-49cb-b93e-4ae1e667f95f" targetNamespace="http://schemas.microsoft.com/office/2006/metadata/properties" ma:root="true" ma:fieldsID="d1370f2da802e7453bc0f8fbeeb3e47e" ns2:_="">
    <xsd:import namespace="f440105d-0aa2-49cb-b93e-4ae1e667f9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40105d-0aa2-49cb-b93e-4ae1e667f9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AB7398-1D51-4A16-A68C-FAEDFAA3FA6B}"/>
</file>

<file path=customXml/itemProps2.xml><?xml version="1.0" encoding="utf-8"?>
<ds:datastoreItem xmlns:ds="http://schemas.openxmlformats.org/officeDocument/2006/customXml" ds:itemID="{B970C04F-E7AC-41AB-9C6D-1B1BB88BFF7F}">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11B50D9F-0FE5-45D4-93CA-D016E9548B49}"/>
</file>

<file path=docProps/app.xml><?xml version="1.0" encoding="utf-8"?>
<Properties xmlns="http://schemas.openxmlformats.org/officeDocument/2006/extended-properties" xmlns:vt="http://schemas.openxmlformats.org/officeDocument/2006/docPropsVTypes">
  <Template>Welcome to PowerPoint 2013</Template>
  <TotalTime>3097</TotalTime>
  <Words>3365</Words>
  <Application>Microsoft Office PowerPoint</Application>
  <PresentationFormat>Widescreen</PresentationFormat>
  <Paragraphs>429</Paragraphs>
  <Slides>66</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7" baseType="lpstr">
      <vt:lpstr>Arial</vt:lpstr>
      <vt:lpstr>Calibri</vt:lpstr>
      <vt:lpstr>Cambria Math</vt:lpstr>
      <vt:lpstr>Open Sans</vt:lpstr>
      <vt:lpstr>Roboto</vt:lpstr>
      <vt:lpstr>Segoe UI</vt:lpstr>
      <vt:lpstr>Segoe UI Light</vt:lpstr>
      <vt:lpstr>Times New Roman</vt:lpstr>
      <vt:lpstr>Wingdings</vt:lpstr>
      <vt:lpstr>WelcomeDoc</vt:lpstr>
      <vt:lpstr>MSPhotoEd.3</vt:lpstr>
      <vt:lpstr>Hierarchical and Density Based Clustering </vt:lpstr>
      <vt:lpstr>Hierarchical Clustering </vt:lpstr>
      <vt:lpstr>Introduction</vt:lpstr>
      <vt:lpstr>Approaches</vt:lpstr>
      <vt:lpstr>Agglomerative Hierarchical clustering</vt:lpstr>
      <vt:lpstr>Agglomerative Hierarchical clustering</vt:lpstr>
      <vt:lpstr>Agglomerative Hierarchical clustering</vt:lpstr>
      <vt:lpstr>Agglomerative Hierarchical clustering</vt:lpstr>
      <vt:lpstr>Result</vt:lpstr>
      <vt:lpstr>Linkage Measure/ Measure for the distance between two clusters</vt:lpstr>
      <vt:lpstr>Single Linkage - Definition</vt:lpstr>
      <vt:lpstr>Complete Linkage - Definition</vt:lpstr>
      <vt:lpstr>Average Linkage and Centroid Linkage - Definition</vt:lpstr>
      <vt:lpstr>Single Linkage - Example</vt:lpstr>
      <vt:lpstr>Single Linkage - Example</vt:lpstr>
      <vt:lpstr>Single Linkage – Example- Step 1</vt:lpstr>
      <vt:lpstr>Single Linkage – Example – step 1</vt:lpstr>
      <vt:lpstr>Single Linkage – Example – Step 2</vt:lpstr>
      <vt:lpstr>Single Linkage – Example – step 3 &amp; 4</vt:lpstr>
      <vt:lpstr>Single Linkage - Summary</vt:lpstr>
      <vt:lpstr>Single Linkage - Dendogram</vt:lpstr>
      <vt:lpstr>PowerPoint Presentation</vt:lpstr>
      <vt:lpstr>PowerPoint Presentation</vt:lpstr>
      <vt:lpstr>Complete Linkage – Example – Step 1</vt:lpstr>
      <vt:lpstr>Complete Linkage – Example – Step 1</vt:lpstr>
      <vt:lpstr>Complete Linkage – Example – Step 2</vt:lpstr>
      <vt:lpstr>Complete Linkage – Example – Step 3</vt:lpstr>
      <vt:lpstr>Complete Linkage – Example – Step 4</vt:lpstr>
      <vt:lpstr>Complete Linkage - Summary</vt:lpstr>
      <vt:lpstr>PowerPoint Presentation</vt:lpstr>
      <vt:lpstr>PowerPoint Presentation</vt:lpstr>
      <vt:lpstr>  Single Linkage     Complete Linkage             Average Linkage</vt:lpstr>
      <vt:lpstr>Try all the 4 linkage on this distance matrix !!!!!!</vt:lpstr>
      <vt:lpstr>Performance Evaluation- Cophenetic correlation Coefficient</vt:lpstr>
      <vt:lpstr>Performance Evaluation- Cophenetic Correlation Coefficient -  Distance matrix to Cophenetic matrix</vt:lpstr>
      <vt:lpstr>Performance Evaluation- Cophenetic Correlation coefficient - Cophenetic Matrix</vt:lpstr>
      <vt:lpstr>Performance Evaluation – Rand Index</vt:lpstr>
      <vt:lpstr>Performance Evaluation – Rand Index –Example</vt:lpstr>
      <vt:lpstr>Performance Evaluation- Davies Bouldin Index</vt:lpstr>
      <vt:lpstr>Performance Evaluation- Dunn Index</vt:lpstr>
      <vt:lpstr>Performance Evaluation- Silhouette</vt:lpstr>
      <vt:lpstr>Performance Evaluation- Silhouette</vt:lpstr>
      <vt:lpstr>DBSCAN</vt:lpstr>
      <vt:lpstr>DBSCAN: Density-Based Clustering</vt:lpstr>
      <vt:lpstr>DBSCAN : Density-Based Clustering</vt:lpstr>
      <vt:lpstr>DBSCAN: Core, Border, and Noise Points</vt:lpstr>
      <vt:lpstr>DBSCAN: Core, Border and Noise Points</vt:lpstr>
      <vt:lpstr>DBSCAN: Directly Density-Reachable</vt:lpstr>
      <vt:lpstr>DBSCAN : Directly Reachable</vt:lpstr>
      <vt:lpstr>DBSCAN Algorithm</vt:lpstr>
      <vt:lpstr>DBSCAN – Algorithm and Complexity</vt:lpstr>
      <vt:lpstr>How does DBSCAN Work?</vt:lpstr>
      <vt:lpstr>DBSCAN: Working –first core point</vt:lpstr>
      <vt:lpstr>DBSCAN: working first Border point</vt:lpstr>
      <vt:lpstr>DBSCAN: Working Next Core point</vt:lpstr>
      <vt:lpstr>DBSCAN: Working Next Core point</vt:lpstr>
      <vt:lpstr>DBSCAN: Working first Outlier/noise point</vt:lpstr>
      <vt:lpstr>DBSCAN: Working Next Core point</vt:lpstr>
      <vt:lpstr>DBSCAN: Identifying Clusters using Density Reachability</vt:lpstr>
      <vt:lpstr>DBSCAN: Example</vt:lpstr>
      <vt:lpstr>DBSCAN: Example</vt:lpstr>
      <vt:lpstr>DBSCAN is sensitive to setting of parameters</vt:lpstr>
      <vt:lpstr>DBSCAN: Determining Eps and MinPts</vt:lpstr>
      <vt:lpstr>When DBSCAN Works Well</vt:lpstr>
      <vt:lpstr>When DBSCAN Does NOT Work Well</vt:lpstr>
      <vt:lpstr>K-Means vs DBSCAN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Hierarchical Clustering</dc:title>
  <dc:creator>sabareesh</dc:creator>
  <cp:keywords/>
  <cp:lastModifiedBy>Nalinadevi K (CSE)</cp:lastModifiedBy>
  <cp:revision>76</cp:revision>
  <dcterms:created xsi:type="dcterms:W3CDTF">2020-08-19T05:03:45Z</dcterms:created>
  <dcterms:modified xsi:type="dcterms:W3CDTF">2020-09-09T16:19:15Z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0x010100441ACA638BE80B45AF7346DF37421883</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